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57" r:id="rId6"/>
    <p:sldId id="269" r:id="rId7"/>
    <p:sldId id="261" r:id="rId8"/>
    <p:sldId id="262" r:id="rId9"/>
    <p:sldId id="263" r:id="rId10"/>
    <p:sldId id="264" r:id="rId11"/>
    <p:sldId id="265" r:id="rId12"/>
    <p:sldId id="274" r:id="rId13"/>
    <p:sldId id="266" r:id="rId14"/>
    <p:sldId id="272" r:id="rId15"/>
    <p:sldId id="267" r:id="rId16"/>
    <p:sldId id="270" r:id="rId17"/>
    <p:sldId id="271" r:id="rId18"/>
    <p:sldId id="268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8343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zac.DESKTOP-TDUS4UU\Desktop\&#1090;&#1080;&#1084;&#1095;&#1072;&#1089;&#1086;&#1074;&#1110;%20&#1076;&#1086;&#1082;&#1080;%202024\&#1074;&#1072;&#1076;&#1080;&#1082;%20&#1087;&#1088;&#1077;&#1079;&#1077;&#1085;&#109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zac.DESKTOP-TDUS4UU\Desktop\&#1090;&#1080;&#1084;&#1095;&#1072;&#1089;&#1086;&#1074;&#1110;%20&#1076;&#1086;&#1082;&#1080;%202024\&#1074;&#1072;&#1076;&#1080;&#1082;%20&#1087;&#1088;&#1077;&#1079;&#1077;&#1085;&#109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zac.DESKTOP-TDUS4UU\Desktop\&#1090;&#1080;&#1084;&#1095;&#1072;&#1089;&#1086;&#1074;&#1110;%20&#1076;&#1086;&#1082;&#1080;%202024\&#1074;&#1072;&#1076;&#1080;&#1082;%20&#1087;&#1088;&#1077;&#1079;&#1077;&#1085;&#109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zac.DESKTOP-TDUS4UU\Desktop\&#1090;&#1080;&#1084;&#1095;&#1072;&#1089;&#1086;&#1074;&#1110;%20&#1076;&#1086;&#1082;&#1080;%202024\&#1074;&#1072;&#1076;&#1080;&#1082;%20&#1087;&#1088;&#1077;&#1079;&#1077;&#1085;&#1090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zac.DESKTOP-TDUS4UU\Desktop\&#1090;&#1080;&#1084;&#1095;&#1072;&#1089;&#1086;&#1074;&#1110;%20&#1076;&#1086;&#1082;&#1080;%202024\&#1056;&#1086;&#1079;&#1088;&#1110;&#1079;%20&#1087;&#1086;%20&#1076;&#1086;&#1093;&#1086;&#1076;&#1072;&#1093;%202021-202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Видано, опрацьовано документів, прийом громадян за 3 роки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54118513582239"/>
          <c:y val="9.3117688274561308E-2"/>
          <c:w val="0.88609578591094817"/>
          <c:h val="0.6503111357697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Лист2!$B$53</c:f>
              <c:strCache>
                <c:ptCount val="1"/>
                <c:pt idx="0">
                  <c:v>2021 рік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Лист2!$A$54:$A$59</c:f>
              <c:strCache>
                <c:ptCount val="6"/>
                <c:pt idx="0">
                  <c:v>Видано витягів про місце проживання</c:v>
                </c:pt>
                <c:pt idx="1">
                  <c:v>Видано довідок різного характеру</c:v>
                </c:pt>
                <c:pt idx="2">
                  <c:v>Опрацьовано документів (вихідна документація, листування)</c:v>
                </c:pt>
                <c:pt idx="3">
                  <c:v>Відповіді на запити силових структур та контролюючих органів</c:v>
                </c:pt>
                <c:pt idx="4">
                  <c:v>Прийом громадян</c:v>
                </c:pt>
                <c:pt idx="5">
                  <c:v>Надано відповіді на письмові звернення</c:v>
                </c:pt>
              </c:strCache>
            </c:strRef>
          </c:cat>
          <c:val>
            <c:numRef>
              <c:f>Лист2!$B$54:$B$59</c:f>
              <c:numCache>
                <c:formatCode>General</c:formatCode>
                <c:ptCount val="6"/>
                <c:pt idx="1">
                  <c:v>2002</c:v>
                </c:pt>
                <c:pt idx="2">
                  <c:v>101</c:v>
                </c:pt>
                <c:pt idx="3">
                  <c:v>64</c:v>
                </c:pt>
                <c:pt idx="4">
                  <c:v>468</c:v>
                </c:pt>
                <c:pt idx="5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88-4EB9-82E6-77C84F24D60E}"/>
            </c:ext>
          </c:extLst>
        </c:ser>
        <c:ser>
          <c:idx val="1"/>
          <c:order val="1"/>
          <c:tx>
            <c:strRef>
              <c:f>Лист2!$C$53</c:f>
              <c:strCache>
                <c:ptCount val="1"/>
                <c:pt idx="0">
                  <c:v>2022 рік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Лист2!$A$54:$A$59</c:f>
              <c:strCache>
                <c:ptCount val="6"/>
                <c:pt idx="0">
                  <c:v>Видано витягів про місце проживання</c:v>
                </c:pt>
                <c:pt idx="1">
                  <c:v>Видано довідок різного характеру</c:v>
                </c:pt>
                <c:pt idx="2">
                  <c:v>Опрацьовано документів (вихідна документація, листування)</c:v>
                </c:pt>
                <c:pt idx="3">
                  <c:v>Відповіді на запити силових структур та контролюючих органів</c:v>
                </c:pt>
                <c:pt idx="4">
                  <c:v>Прийом громадян</c:v>
                </c:pt>
                <c:pt idx="5">
                  <c:v>Надано відповіді на письмові звернення</c:v>
                </c:pt>
              </c:strCache>
            </c:strRef>
          </c:cat>
          <c:val>
            <c:numRef>
              <c:f>Лист2!$C$54:$C$59</c:f>
              <c:numCache>
                <c:formatCode>General</c:formatCode>
                <c:ptCount val="6"/>
                <c:pt idx="0">
                  <c:v>1205</c:v>
                </c:pt>
                <c:pt idx="1">
                  <c:v>735</c:v>
                </c:pt>
                <c:pt idx="2">
                  <c:v>68</c:v>
                </c:pt>
                <c:pt idx="3">
                  <c:v>23</c:v>
                </c:pt>
                <c:pt idx="4">
                  <c:v>352</c:v>
                </c:pt>
                <c:pt idx="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88-4EB9-82E6-77C84F24D60E}"/>
            </c:ext>
          </c:extLst>
        </c:ser>
        <c:ser>
          <c:idx val="2"/>
          <c:order val="2"/>
          <c:tx>
            <c:strRef>
              <c:f>Лист2!$D$53</c:f>
              <c:strCache>
                <c:ptCount val="1"/>
                <c:pt idx="0">
                  <c:v>2023 рік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Лист2!$A$54:$A$59</c:f>
              <c:strCache>
                <c:ptCount val="6"/>
                <c:pt idx="0">
                  <c:v>Видано витягів про місце проживання</c:v>
                </c:pt>
                <c:pt idx="1">
                  <c:v>Видано довідок різного характеру</c:v>
                </c:pt>
                <c:pt idx="2">
                  <c:v>Опрацьовано документів (вихідна документація, листування)</c:v>
                </c:pt>
                <c:pt idx="3">
                  <c:v>Відповіді на запити силових структур та контролюючих органів</c:v>
                </c:pt>
                <c:pt idx="4">
                  <c:v>Прийом громадян</c:v>
                </c:pt>
                <c:pt idx="5">
                  <c:v>Надано відповіді на письмові звернення</c:v>
                </c:pt>
              </c:strCache>
            </c:strRef>
          </c:cat>
          <c:val>
            <c:numRef>
              <c:f>Лист2!$D$54:$D$59</c:f>
              <c:numCache>
                <c:formatCode>General</c:formatCode>
                <c:ptCount val="6"/>
                <c:pt idx="0">
                  <c:v>800</c:v>
                </c:pt>
                <c:pt idx="1">
                  <c:v>492</c:v>
                </c:pt>
                <c:pt idx="2">
                  <c:v>124</c:v>
                </c:pt>
                <c:pt idx="3">
                  <c:v>62</c:v>
                </c:pt>
                <c:pt idx="4">
                  <c:v>500</c:v>
                </c:pt>
                <c:pt idx="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88-4EB9-82E6-77C84F24D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246848"/>
        <c:axId val="143248384"/>
        <c:axId val="0"/>
      </c:bar3DChart>
      <c:catAx>
        <c:axId val="143246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3248384"/>
        <c:crosses val="autoZero"/>
        <c:auto val="1"/>
        <c:lblAlgn val="ctr"/>
        <c:lblOffset val="100"/>
        <c:noMultiLvlLbl val="0"/>
      </c:catAx>
      <c:valAx>
        <c:axId val="143248384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1432468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Видано, опрацьовано документів, прийом громадян за 3 роки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Лист2!$A$54</c:f>
              <c:strCache>
                <c:ptCount val="1"/>
                <c:pt idx="0">
                  <c:v>Видано витягів про місце проживання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Лист2!$B$53:$D$53</c:f>
              <c:strCache>
                <c:ptCount val="3"/>
                <c:pt idx="0">
                  <c:v>2021 рік</c:v>
                </c:pt>
                <c:pt idx="1">
                  <c:v>2022 рік</c:v>
                </c:pt>
                <c:pt idx="2">
                  <c:v>2023 рік</c:v>
                </c:pt>
              </c:strCache>
            </c:strRef>
          </c:cat>
          <c:val>
            <c:numRef>
              <c:f>Лист2!$B$54:$D$54</c:f>
              <c:numCache>
                <c:formatCode>General</c:formatCode>
                <c:ptCount val="3"/>
                <c:pt idx="1">
                  <c:v>1205</c:v>
                </c:pt>
                <c:pt idx="2">
                  <c:v>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90-421F-9D4A-D9A6A7CB5AC3}"/>
            </c:ext>
          </c:extLst>
        </c:ser>
        <c:ser>
          <c:idx val="1"/>
          <c:order val="1"/>
          <c:tx>
            <c:strRef>
              <c:f>Лист2!$A$55</c:f>
              <c:strCache>
                <c:ptCount val="1"/>
                <c:pt idx="0">
                  <c:v>Видано довідок різного характеру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Лист2!$B$53:$D$53</c:f>
              <c:strCache>
                <c:ptCount val="3"/>
                <c:pt idx="0">
                  <c:v>2021 рік</c:v>
                </c:pt>
                <c:pt idx="1">
                  <c:v>2022 рік</c:v>
                </c:pt>
                <c:pt idx="2">
                  <c:v>2023 рік</c:v>
                </c:pt>
              </c:strCache>
            </c:strRef>
          </c:cat>
          <c:val>
            <c:numRef>
              <c:f>Лист2!$B$55:$D$55</c:f>
              <c:numCache>
                <c:formatCode>General</c:formatCode>
                <c:ptCount val="3"/>
                <c:pt idx="0">
                  <c:v>2002</c:v>
                </c:pt>
                <c:pt idx="1">
                  <c:v>735</c:v>
                </c:pt>
                <c:pt idx="2">
                  <c:v>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90-421F-9D4A-D9A6A7CB5AC3}"/>
            </c:ext>
          </c:extLst>
        </c:ser>
        <c:ser>
          <c:idx val="2"/>
          <c:order val="2"/>
          <c:tx>
            <c:strRef>
              <c:f>Лист2!$A$56</c:f>
              <c:strCache>
                <c:ptCount val="1"/>
                <c:pt idx="0">
                  <c:v>Опрацьовано документів (вихідна документація, листування)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Лист2!$B$53:$D$53</c:f>
              <c:strCache>
                <c:ptCount val="3"/>
                <c:pt idx="0">
                  <c:v>2021 рік</c:v>
                </c:pt>
                <c:pt idx="1">
                  <c:v>2022 рік</c:v>
                </c:pt>
                <c:pt idx="2">
                  <c:v>2023 рік</c:v>
                </c:pt>
              </c:strCache>
            </c:strRef>
          </c:cat>
          <c:val>
            <c:numRef>
              <c:f>Лист2!$B$56:$D$56</c:f>
              <c:numCache>
                <c:formatCode>General</c:formatCode>
                <c:ptCount val="3"/>
                <c:pt idx="0">
                  <c:v>101</c:v>
                </c:pt>
                <c:pt idx="1">
                  <c:v>68</c:v>
                </c:pt>
                <c:pt idx="2">
                  <c:v>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90-421F-9D4A-D9A6A7CB5AC3}"/>
            </c:ext>
          </c:extLst>
        </c:ser>
        <c:ser>
          <c:idx val="3"/>
          <c:order val="3"/>
          <c:tx>
            <c:strRef>
              <c:f>Лист2!$A$57</c:f>
              <c:strCache>
                <c:ptCount val="1"/>
                <c:pt idx="0">
                  <c:v>Відповіді на запити силових структур та контролюючих органів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Лист2!$B$53:$D$53</c:f>
              <c:strCache>
                <c:ptCount val="3"/>
                <c:pt idx="0">
                  <c:v>2021 рік</c:v>
                </c:pt>
                <c:pt idx="1">
                  <c:v>2022 рік</c:v>
                </c:pt>
                <c:pt idx="2">
                  <c:v>2023 рік</c:v>
                </c:pt>
              </c:strCache>
            </c:strRef>
          </c:cat>
          <c:val>
            <c:numRef>
              <c:f>Лист2!$B$57:$D$57</c:f>
              <c:numCache>
                <c:formatCode>General</c:formatCode>
                <c:ptCount val="3"/>
                <c:pt idx="0">
                  <c:v>64</c:v>
                </c:pt>
                <c:pt idx="1">
                  <c:v>23</c:v>
                </c:pt>
                <c:pt idx="2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E90-421F-9D4A-D9A6A7CB5AC3}"/>
            </c:ext>
          </c:extLst>
        </c:ser>
        <c:ser>
          <c:idx val="4"/>
          <c:order val="4"/>
          <c:tx>
            <c:strRef>
              <c:f>Лист2!$A$58</c:f>
              <c:strCache>
                <c:ptCount val="1"/>
                <c:pt idx="0">
                  <c:v>Прийом громадян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Лист2!$B$53:$D$53</c:f>
              <c:strCache>
                <c:ptCount val="3"/>
                <c:pt idx="0">
                  <c:v>2021 рік</c:v>
                </c:pt>
                <c:pt idx="1">
                  <c:v>2022 рік</c:v>
                </c:pt>
                <c:pt idx="2">
                  <c:v>2023 рік</c:v>
                </c:pt>
              </c:strCache>
            </c:strRef>
          </c:cat>
          <c:val>
            <c:numRef>
              <c:f>Лист2!$B$58:$D$58</c:f>
              <c:numCache>
                <c:formatCode>General</c:formatCode>
                <c:ptCount val="3"/>
                <c:pt idx="0">
                  <c:v>468</c:v>
                </c:pt>
                <c:pt idx="1">
                  <c:v>352</c:v>
                </c:pt>
                <c:pt idx="2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E90-421F-9D4A-D9A6A7CB5AC3}"/>
            </c:ext>
          </c:extLst>
        </c:ser>
        <c:ser>
          <c:idx val="5"/>
          <c:order val="5"/>
          <c:tx>
            <c:strRef>
              <c:f>Лист2!$A$59</c:f>
              <c:strCache>
                <c:ptCount val="1"/>
                <c:pt idx="0">
                  <c:v>Надано відповіді на письмові звернення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Лист2!$B$53:$D$53</c:f>
              <c:strCache>
                <c:ptCount val="3"/>
                <c:pt idx="0">
                  <c:v>2021 рік</c:v>
                </c:pt>
                <c:pt idx="1">
                  <c:v>2022 рік</c:v>
                </c:pt>
                <c:pt idx="2">
                  <c:v>2023 рік</c:v>
                </c:pt>
              </c:strCache>
            </c:strRef>
          </c:cat>
          <c:val>
            <c:numRef>
              <c:f>Лист2!$B$59:$D$59</c:f>
              <c:numCache>
                <c:formatCode>General</c:formatCode>
                <c:ptCount val="3"/>
                <c:pt idx="0">
                  <c:v>26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E90-421F-9D4A-D9A6A7CB5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344512"/>
        <c:axId val="157346048"/>
        <c:axId val="0"/>
      </c:bar3DChart>
      <c:catAx>
        <c:axId val="157344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7346048"/>
        <c:crosses val="autoZero"/>
        <c:auto val="1"/>
        <c:lblAlgn val="ctr"/>
        <c:lblOffset val="100"/>
        <c:noMultiLvlLbl val="0"/>
      </c:catAx>
      <c:valAx>
        <c:axId val="157346048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1573445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пільгові категорії ,осіб за 3 роки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Лист2!$B$95</c:f>
              <c:strCache>
                <c:ptCount val="1"/>
                <c:pt idx="0">
                  <c:v>2021 рік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Лист2!$A$96:$A$101</c:f>
              <c:strCache>
                <c:ptCount val="6"/>
                <c:pt idx="0">
                  <c:v>Багатодітні сімї</c:v>
                </c:pt>
                <c:pt idx="1">
                  <c:v>Внутрішньопереміщені особи</c:v>
                </c:pt>
                <c:pt idx="2">
                  <c:v>Особи похилого віку (75+)</c:v>
                </c:pt>
                <c:pt idx="3">
                  <c:v>Особи з особливими потребами (ІІ, ІІІ гр. Інвалідності)</c:v>
                </c:pt>
                <c:pt idx="4">
                  <c:v>Особи з особливими потребами (І гр. Інвалідності)</c:v>
                </c:pt>
                <c:pt idx="5">
                  <c:v>Діти з особливими потребами</c:v>
                </c:pt>
              </c:strCache>
            </c:strRef>
          </c:cat>
          <c:val>
            <c:numRef>
              <c:f>Лист2!$B$96:$B$101</c:f>
              <c:numCache>
                <c:formatCode>General</c:formatCode>
                <c:ptCount val="6"/>
                <c:pt idx="0">
                  <c:v>40</c:v>
                </c:pt>
                <c:pt idx="2">
                  <c:v>121</c:v>
                </c:pt>
                <c:pt idx="3">
                  <c:v>168</c:v>
                </c:pt>
                <c:pt idx="4">
                  <c:v>20</c:v>
                </c:pt>
                <c:pt idx="5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AC-474E-B6C7-0C2EFA01BFC6}"/>
            </c:ext>
          </c:extLst>
        </c:ser>
        <c:ser>
          <c:idx val="1"/>
          <c:order val="1"/>
          <c:tx>
            <c:strRef>
              <c:f>Лист2!$C$95</c:f>
              <c:strCache>
                <c:ptCount val="1"/>
                <c:pt idx="0">
                  <c:v>2022 рік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Лист2!$A$96:$A$101</c:f>
              <c:strCache>
                <c:ptCount val="6"/>
                <c:pt idx="0">
                  <c:v>Багатодітні сімї</c:v>
                </c:pt>
                <c:pt idx="1">
                  <c:v>Внутрішньопереміщені особи</c:v>
                </c:pt>
                <c:pt idx="2">
                  <c:v>Особи похилого віку (75+)</c:v>
                </c:pt>
                <c:pt idx="3">
                  <c:v>Особи з особливими потребами (ІІ, ІІІ гр. Інвалідності)</c:v>
                </c:pt>
                <c:pt idx="4">
                  <c:v>Особи з особливими потребами (І гр. Інвалідності)</c:v>
                </c:pt>
                <c:pt idx="5">
                  <c:v>Діти з особливими потребами</c:v>
                </c:pt>
              </c:strCache>
            </c:strRef>
          </c:cat>
          <c:val>
            <c:numRef>
              <c:f>Лист2!$C$96:$C$101</c:f>
              <c:numCache>
                <c:formatCode>General</c:formatCode>
                <c:ptCount val="6"/>
                <c:pt idx="0">
                  <c:v>37</c:v>
                </c:pt>
                <c:pt idx="1">
                  <c:v>140</c:v>
                </c:pt>
                <c:pt idx="2">
                  <c:v>114</c:v>
                </c:pt>
                <c:pt idx="3">
                  <c:v>125</c:v>
                </c:pt>
                <c:pt idx="4">
                  <c:v>14</c:v>
                </c:pt>
                <c:pt idx="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AC-474E-B6C7-0C2EFA01BFC6}"/>
            </c:ext>
          </c:extLst>
        </c:ser>
        <c:ser>
          <c:idx val="2"/>
          <c:order val="2"/>
          <c:tx>
            <c:strRef>
              <c:f>Лист2!$D$95</c:f>
              <c:strCache>
                <c:ptCount val="1"/>
                <c:pt idx="0">
                  <c:v>2023 рік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Лист2!$A$96:$A$101</c:f>
              <c:strCache>
                <c:ptCount val="6"/>
                <c:pt idx="0">
                  <c:v>Багатодітні сімї</c:v>
                </c:pt>
                <c:pt idx="1">
                  <c:v>Внутрішньопереміщені особи</c:v>
                </c:pt>
                <c:pt idx="2">
                  <c:v>Особи похилого віку (75+)</c:v>
                </c:pt>
                <c:pt idx="3">
                  <c:v>Особи з особливими потребами (ІІ, ІІІ гр. Інвалідності)</c:v>
                </c:pt>
                <c:pt idx="4">
                  <c:v>Особи з особливими потребами (І гр. Інвалідності)</c:v>
                </c:pt>
                <c:pt idx="5">
                  <c:v>Діти з особливими потребами</c:v>
                </c:pt>
              </c:strCache>
            </c:strRef>
          </c:cat>
          <c:val>
            <c:numRef>
              <c:f>Лист2!$D$96:$D$101</c:f>
              <c:numCache>
                <c:formatCode>General</c:formatCode>
                <c:ptCount val="6"/>
                <c:pt idx="0">
                  <c:v>37</c:v>
                </c:pt>
                <c:pt idx="1">
                  <c:v>67</c:v>
                </c:pt>
                <c:pt idx="2">
                  <c:v>110</c:v>
                </c:pt>
                <c:pt idx="3">
                  <c:v>112</c:v>
                </c:pt>
                <c:pt idx="4">
                  <c:v>10</c:v>
                </c:pt>
                <c:pt idx="5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AC-474E-B6C7-0C2EFA01B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428800"/>
        <c:axId val="162430336"/>
        <c:axId val="0"/>
      </c:bar3DChart>
      <c:catAx>
        <c:axId val="162428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2430336"/>
        <c:crosses val="autoZero"/>
        <c:auto val="1"/>
        <c:lblAlgn val="ctr"/>
        <c:lblOffset val="100"/>
        <c:noMultiLvlLbl val="0"/>
      </c:catAx>
      <c:valAx>
        <c:axId val="162430336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1624288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Населення округу, чоловік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1"/>
          <c:order val="0"/>
          <c:tx>
            <c:strRef>
              <c:f>Лист1!$A$8</c:f>
              <c:strCache>
                <c:ptCount val="1"/>
                <c:pt idx="0">
                  <c:v>с.Хлібодарське</c:v>
                </c:pt>
              </c:strCache>
            </c:strRef>
          </c:tx>
          <c:invertIfNegative val="0"/>
          <c:cat>
            <c:numRef>
              <c:f>Лист1!$B$7:$D$7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Лист1!$B$8:$D$8</c:f>
              <c:numCache>
                <c:formatCode>#,##0</c:formatCode>
                <c:ptCount val="3"/>
                <c:pt idx="0">
                  <c:v>3270</c:v>
                </c:pt>
                <c:pt idx="1">
                  <c:v>3237</c:v>
                </c:pt>
                <c:pt idx="2">
                  <c:v>3326</c:v>
                </c:pt>
              </c:numCache>
            </c:numRef>
          </c:val>
        </c:ser>
        <c:ser>
          <c:idx val="2"/>
          <c:order val="1"/>
          <c:tx>
            <c:strRef>
              <c:f>Лист1!$A$9</c:f>
              <c:strCache>
                <c:ptCount val="1"/>
                <c:pt idx="0">
                  <c:v>с.Радісне</c:v>
                </c:pt>
              </c:strCache>
            </c:strRef>
          </c:tx>
          <c:invertIfNegative val="0"/>
          <c:cat>
            <c:numRef>
              <c:f>Лист1!$B$7:$D$7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Лист1!$B$9:$D$9</c:f>
              <c:numCache>
                <c:formatCode>#,##0</c:formatCode>
                <c:ptCount val="3"/>
                <c:pt idx="0">
                  <c:v>753</c:v>
                </c:pt>
                <c:pt idx="1">
                  <c:v>771</c:v>
                </c:pt>
                <c:pt idx="2">
                  <c:v>762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72234240"/>
        <c:axId val="172235776"/>
        <c:axId val="0"/>
      </c:bar3DChart>
      <c:catAx>
        <c:axId val="1722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2235776"/>
        <c:crosses val="autoZero"/>
        <c:auto val="1"/>
        <c:lblAlgn val="ctr"/>
        <c:lblOffset val="100"/>
        <c:noMultiLvlLbl val="0"/>
      </c:catAx>
      <c:valAx>
        <c:axId val="1722357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223424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 smtClean="0"/>
              <a:t>доходів</a:t>
            </a:r>
            <a:r>
              <a:rPr lang="ru-RU" dirty="0" smtClean="0"/>
              <a:t> по </a:t>
            </a:r>
            <a:r>
              <a:rPr lang="ru-RU" dirty="0" err="1" smtClean="0"/>
              <a:t>Хлібодарському</a:t>
            </a:r>
            <a:r>
              <a:rPr lang="ru-RU" dirty="0" smtClean="0"/>
              <a:t> </a:t>
            </a:r>
            <a:r>
              <a:rPr lang="ru-RU" dirty="0" err="1" smtClean="0"/>
              <a:t>старостату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ru-RU" baseline="0" dirty="0" err="1"/>
              <a:t>грн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Лист1!$B$18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Лист1!$A$19:$A$23</c:f>
              <c:strCache>
                <c:ptCount val="5"/>
                <c:pt idx="0">
                  <c:v>Єдиний податок</c:v>
                </c:pt>
                <c:pt idx="1">
                  <c:v>ПДФО із зарплат</c:v>
                </c:pt>
                <c:pt idx="2">
                  <c:v>Земельний податок</c:v>
                </c:pt>
                <c:pt idx="3">
                  <c:v>Орендна плата за землю</c:v>
                </c:pt>
                <c:pt idx="4">
                  <c:v>Податок на Нерухомість</c:v>
                </c:pt>
              </c:strCache>
            </c:strRef>
          </c:cat>
          <c:val>
            <c:numRef>
              <c:f>Лист1!$B$19:$B$23</c:f>
              <c:numCache>
                <c:formatCode>#,##0</c:formatCode>
                <c:ptCount val="5"/>
                <c:pt idx="0">
                  <c:v>3930746.02</c:v>
                </c:pt>
                <c:pt idx="1">
                  <c:v>16720532.24</c:v>
                </c:pt>
                <c:pt idx="2">
                  <c:v>2862487.75</c:v>
                </c:pt>
                <c:pt idx="3">
                  <c:v>2716301.43</c:v>
                </c:pt>
                <c:pt idx="4">
                  <c:v>817407.54</c:v>
                </c:pt>
              </c:numCache>
            </c:numRef>
          </c:val>
        </c:ser>
        <c:ser>
          <c:idx val="1"/>
          <c:order val="1"/>
          <c:tx>
            <c:strRef>
              <c:f>Лист1!$C$18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Лист1!$A$19:$A$23</c:f>
              <c:strCache>
                <c:ptCount val="5"/>
                <c:pt idx="0">
                  <c:v>Єдиний податок</c:v>
                </c:pt>
                <c:pt idx="1">
                  <c:v>ПДФО із зарплат</c:v>
                </c:pt>
                <c:pt idx="2">
                  <c:v>Земельний податок</c:v>
                </c:pt>
                <c:pt idx="3">
                  <c:v>Орендна плата за землю</c:v>
                </c:pt>
                <c:pt idx="4">
                  <c:v>Податок на Нерухомість</c:v>
                </c:pt>
              </c:strCache>
            </c:strRef>
          </c:cat>
          <c:val>
            <c:numRef>
              <c:f>Лист1!$C$19:$C$23</c:f>
              <c:numCache>
                <c:formatCode>#,##0</c:formatCode>
                <c:ptCount val="5"/>
                <c:pt idx="0">
                  <c:v>3569341.7199999997</c:v>
                </c:pt>
                <c:pt idx="1">
                  <c:v>15945921.779999999</c:v>
                </c:pt>
                <c:pt idx="2">
                  <c:v>657064.63</c:v>
                </c:pt>
                <c:pt idx="3">
                  <c:v>2362468.9500000002</c:v>
                </c:pt>
                <c:pt idx="4">
                  <c:v>692381.55</c:v>
                </c:pt>
              </c:numCache>
            </c:numRef>
          </c:val>
        </c:ser>
        <c:ser>
          <c:idx val="2"/>
          <c:order val="2"/>
          <c:tx>
            <c:strRef>
              <c:f>Лист1!$D$18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Лист1!$A$19:$A$23</c:f>
              <c:strCache>
                <c:ptCount val="5"/>
                <c:pt idx="0">
                  <c:v>Єдиний податок</c:v>
                </c:pt>
                <c:pt idx="1">
                  <c:v>ПДФО із зарплат</c:v>
                </c:pt>
                <c:pt idx="2">
                  <c:v>Земельний податок</c:v>
                </c:pt>
                <c:pt idx="3">
                  <c:v>Орендна плата за землю</c:v>
                </c:pt>
                <c:pt idx="4">
                  <c:v>Податок на Нерухомість</c:v>
                </c:pt>
              </c:strCache>
            </c:strRef>
          </c:cat>
          <c:val>
            <c:numRef>
              <c:f>Лист1!$D$19:$D$23</c:f>
              <c:numCache>
                <c:formatCode>#,##0</c:formatCode>
                <c:ptCount val="5"/>
                <c:pt idx="0">
                  <c:v>3989205.0799999996</c:v>
                </c:pt>
                <c:pt idx="1">
                  <c:v>20565677.129999999</c:v>
                </c:pt>
                <c:pt idx="2">
                  <c:v>1729106.8599999999</c:v>
                </c:pt>
                <c:pt idx="3">
                  <c:v>2492113.85</c:v>
                </c:pt>
                <c:pt idx="4">
                  <c:v>1655466.12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309760"/>
        <c:axId val="240311296"/>
        <c:axId val="0"/>
      </c:bar3DChart>
      <c:catAx>
        <c:axId val="240309760"/>
        <c:scaling>
          <c:orientation val="minMax"/>
        </c:scaling>
        <c:delete val="0"/>
        <c:axPos val="b"/>
        <c:majorTickMark val="none"/>
        <c:minorTickMark val="none"/>
        <c:tickLblPos val="nextTo"/>
        <c:crossAx val="240311296"/>
        <c:crosses val="autoZero"/>
        <c:auto val="1"/>
        <c:lblAlgn val="ctr"/>
        <c:lblOffset val="100"/>
        <c:noMultiLvlLbl val="0"/>
      </c:catAx>
      <c:valAx>
        <c:axId val="24031129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240309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6BFDA-BCBF-4F74-9885-EFE30F0A4321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E1E05-9E50-4294-9C8B-330050D5C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44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E1E05-9E50-4294-9C8B-330050D5C97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6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48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5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9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6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0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6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6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6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39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3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38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200800" cy="12961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В І Т</a:t>
            </a:r>
            <a:b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 </a:t>
            </a:r>
            <a:b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Хлібодарського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старостинського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</a:t>
            </a:r>
            <a:b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Козачка Вадима Петровича</a:t>
            </a:r>
            <a:b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 рік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132856"/>
            <a:ext cx="7200800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72008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441441"/>
              </p:ext>
            </p:extLst>
          </p:nvPr>
        </p:nvGraphicFramePr>
        <p:xfrm>
          <a:off x="899592" y="548680"/>
          <a:ext cx="7229475" cy="597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54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населення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Хлібодарського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старостинського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14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0"/>
            <a:ext cx="8267700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27219"/>
              </p:ext>
            </p:extLst>
          </p:nvPr>
        </p:nvGraphicFramePr>
        <p:xfrm>
          <a:off x="457200" y="2420888"/>
          <a:ext cx="8248650" cy="37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5860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623" y="332656"/>
            <a:ext cx="8229600" cy="41805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увага – нашим мешканцям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2406266" cy="2880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67" y="832148"/>
            <a:ext cx="2563713" cy="2884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32148"/>
            <a:ext cx="2376264" cy="2884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2" y="3861048"/>
            <a:ext cx="2355726" cy="2880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09" y="3861049"/>
            <a:ext cx="2448271" cy="28863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61049"/>
            <a:ext cx="2376263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Благоустрій та експлуатація мереж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КП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Хлібодарське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ВУЖКГ»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жителям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благоустрою селищ, догляду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ВУЖКГ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аварійно-небезпечних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електромереж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висаджувались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під’їздах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селищ,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провулках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 з приводу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персоналу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прогортання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посипки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Авангардівської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КП «Хлібодарське ВУЖКГ»,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поточного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Хотілося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ВУЖКГ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мереж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водовідведення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котелень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Авангардівської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ТГ!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позитивно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вплинули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КП ВУЖКГ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жителям округу.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мереж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пунктах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обслуговуючою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заявкам РДА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оперативно,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вирішувались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електроененргії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води,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перебоями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обслуговуючою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Хлібодарським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ВУЖКГ,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волонтерською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Авангардівської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створено систему автономного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надавалась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7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 праця – гарний результат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836712"/>
            <a:ext cx="2664297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7864" y="1124744"/>
            <a:ext cx="2952328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1" y="868735"/>
            <a:ext cx="2643758" cy="29203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1560" y="3869407"/>
            <a:ext cx="2736304" cy="2880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9872" y="4085434"/>
            <a:ext cx="2880320" cy="2448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" r="26691"/>
          <a:stretch/>
        </p:blipFill>
        <p:spPr>
          <a:xfrm rot="5400000">
            <a:off x="6116028" y="3995379"/>
            <a:ext cx="2818907" cy="26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923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 стало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Авангардівською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громадою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ремонту/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Хлібодарське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селище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перетворюється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населений пункт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облаштованим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простором.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 та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вдячністю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благоустрою.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7"/>
            <a:ext cx="2520280" cy="261058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40768"/>
            <a:ext cx="2479204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876"/>
            <a:ext cx="2530624" cy="2692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36876"/>
            <a:ext cx="2736304" cy="2692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0768"/>
            <a:ext cx="2736304" cy="26825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4136875"/>
            <a:ext cx="2923463" cy="269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 діяльність. Політика </a:t>
            </a: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памяті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2023 .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 на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ЗСУ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(включаючи благодійні ярмарки, збори, плетіння сіток, окопні свічки 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вшанування різних героїчних та трагічних подій в житті нашого народу, інші пам’ятні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днем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Соборності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Є Голос;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Весняна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толока з благоустрою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Великоднє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воїнам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смаколиків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АЕС;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День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	День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	Концерт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Хлібодарське;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	День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(ярмарок);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	День людей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похилого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	День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захисниць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	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ЦВВМ ВМС ЗСУ,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Святовид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	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АЕС;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	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ярмарок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оборонців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передачею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смаколиків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фронту;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	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Дня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жертв  Голодомору.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	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Новорічний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концерт і т.д.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Пам’ять. Мистецтво. Підтримка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83382"/>
            <a:ext cx="2736304" cy="30963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735385"/>
            <a:ext cx="2808312" cy="31976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735385"/>
            <a:ext cx="2627784" cy="32216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13423"/>
            <a:ext cx="2808312" cy="27039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4013423"/>
            <a:ext cx="2844316" cy="27039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77073"/>
            <a:ext cx="2808312" cy="26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ми сила!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перемоги!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селищ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культурному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Проводиться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подвір’їв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селищ,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прилеглих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узбіччя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під’їзних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нас,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селища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селищ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вагомі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скориговано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Авангардівської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вдячний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долучається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округу -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платникам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активістам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волонтерам,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селища,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нинішні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повномасштабним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вторгненням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ударами.</a:t>
            </a: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жителям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критикує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вносить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Хлібодарського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                                              Вадим КОЗАЧОК	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5328592" cy="511256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сесії Авангардівської селищної ради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скликання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23.10.2021 року № 824 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Авангардівської селищної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Хлібодарський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Хлібодарське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селища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Радісне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Хлібодарське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вулиця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Маяцька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дорога,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20, яка є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старости.</a:t>
            </a: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ІІ сесії селищної ради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25.11.2020 року № 25 мене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старости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Хлібодарського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 на строк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Авангардівської селищної ради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скликання 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старосту».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 року Верховною Радою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старост» за № 1638-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Визначено, що основний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бов’язок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старост - </a:t>
            </a:r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 в </a:t>
            </a:r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територіальній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громаді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54-1 Закону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1997 року № 280/97-ВР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староста є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підзвітним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селищній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інформація про діяльність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32"/>
          <a:stretch/>
        </p:blipFill>
        <p:spPr>
          <a:xfrm rot="5400000">
            <a:off x="5798802" y="3617258"/>
            <a:ext cx="3065911" cy="29774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5" b="67222"/>
          <a:stretch/>
        </p:blipFill>
        <p:spPr>
          <a:xfrm>
            <a:off x="5796136" y="1196752"/>
            <a:ext cx="3024336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92211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 питання для жителів округу. 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 питання та документація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4330824" cy="5328592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Одним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старосту, є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жителям округу у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підготовці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подаються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звертались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за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отриманням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реабілітацію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післяопераційний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мобілізацією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звернень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стосувались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ЖКГ,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субсидій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військового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призову службу та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мобілізації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Погоджував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та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виконавчого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та майна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розташованого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округу.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звітному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довідок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 та передано на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сесії та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виконкому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Завершено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функціонального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зонування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(детального плану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смт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Хлібодарського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с-ща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Радісне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визначить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 в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перспективі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правовстановлюючих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будівлю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землю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Хлібодарським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ліцеєм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свою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дало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укриттів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продовжено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будівлю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землю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Хлібодарським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«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Берізка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3244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щодо облаштування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укриттів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Перезапуск системи освіти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Продовжується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з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Авангардівської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облаштованими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площами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Коштом селищної ради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облаштовано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підвалу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Маяцька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дорога, 28),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дало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очний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середніх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старших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запуску 1-го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спільною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обласною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облаштування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підвалу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продовжується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покращить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Хлібодарського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Облаштування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підвальній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Маяцькій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дорозі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13, і передача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садочку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бібліотеці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гуртковій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дозволило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річної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паузи,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пов’язаної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повномасштабним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вторгненням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 один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-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фінансовою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програмною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селищної ради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перейшли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теплозабезпечення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покращило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енергоефективність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селища).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на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окрузі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відремонтовано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укриттів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(Маяцька дорога  1, 5, 13, 28. та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Артилерійська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52),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покращило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безпекову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освітню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укриттів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від початку до фінішу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2880320" cy="22322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52736"/>
            <a:ext cx="2520280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3944" y="854968"/>
            <a:ext cx="2232248" cy="2627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80767"/>
            <a:ext cx="2736304" cy="3096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44763"/>
            <a:ext cx="2520280" cy="316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52" y="3444764"/>
            <a:ext cx="263430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потреб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пільгових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5688632"/>
          </a:xfrm>
        </p:spPr>
        <p:txBody>
          <a:bodyPr>
            <a:no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Хлібодарського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проживає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- 175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брали участь в АТО та ООС;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- 18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- 11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вдови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Чорнобильської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АЕС;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- 37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багатодітних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(5 з них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- 67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2,5 рази);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- 110 особа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похилого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старше 75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- 150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(ІІ, ІІІ гр.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інвалідності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- 14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виховуються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щомісячну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Авангардівської селищної ради.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(І гр.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Інвалідності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щомісячну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Авангардівської селищної ради.</a:t>
            </a:r>
          </a:p>
          <a:p>
            <a:pPr marL="0" indent="0" algn="just">
              <a:buNone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Авангардівської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селищної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вищевказані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пільгові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протязі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отримувала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в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і в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натуральній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відділом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Авангардівської селищної ради проводиться робота з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мешканцям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субсидій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пільг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робота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робота з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благодійниками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вищевказаних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гуманітарною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гігієнічних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наборів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заходах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та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Мешканцям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старостату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систематично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наслідок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скрутних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зусиллями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людей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насиллю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і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звітний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передано на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сесії селищної ради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 для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мешканцям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округу.</a:t>
            </a:r>
          </a:p>
          <a:p>
            <a:pPr marL="0" indent="0" algn="just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справ по основним послугам. Динаміка та аналіз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Одним з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старостів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органам.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в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звітному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274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окрузі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- 82 особи, 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192 особи.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минулим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роком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збільшилось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80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склало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4088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(в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Хлібодарське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3326ч,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Радісне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762 ч).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1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 року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-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та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переходу на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документообіг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речових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на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обтяжень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зважаючи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витяги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порталі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старостату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часто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звертаються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звітний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старостатом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видано 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800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витягів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Хлібодарському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старостинському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окрузі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діловодство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затвердженої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справ. За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звітний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видано 492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опрацьовано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124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т. ч.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листування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62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силових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контролюючих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нотаріальних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контор,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пробації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податкової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проводжу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місцю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(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позаробочий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час),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зверненнями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соцмережах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звернень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вжитих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За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звітний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питаннях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Ілюстрація демографічних та соціальних процесів подано на наступних графіках та світлинах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44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94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1551</Words>
  <Application>Microsoft Office PowerPoint</Application>
  <PresentationFormat>Экран (4:3)</PresentationFormat>
  <Paragraphs>109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 В І Т старости  Хлібодарського старостинського округу Козачка Вадима Петровича за 2023 рік</vt:lpstr>
      <vt:lpstr>Загальна інформація про діяльність</vt:lpstr>
      <vt:lpstr>Актуальні питання для жителів округу.  Земельні питання та документація</vt:lpstr>
      <vt:lpstr>Політика щодо облаштування укриттів.  Перезапуск системи освіти</vt:lpstr>
      <vt:lpstr>Запуск укриттів – від початку до фінішу</vt:lpstr>
      <vt:lpstr>Особлива увага до потреб різних пільгових категорій наших жителів </vt:lpstr>
      <vt:lpstr>Стан справ по основним послугам. Динаміка та аналіз</vt:lpstr>
      <vt:lpstr>Презентация PowerPoint</vt:lpstr>
      <vt:lpstr>Презентация PowerPoint</vt:lpstr>
      <vt:lpstr>Презентация PowerPoint</vt:lpstr>
      <vt:lpstr>Динаміка населення Хлібодарського старостинського округу</vt:lpstr>
      <vt:lpstr>  </vt:lpstr>
      <vt:lpstr>Наша увага – нашим мешканцям</vt:lpstr>
      <vt:lpstr>Благоустрій та експлуатація мереж</vt:lpstr>
      <vt:lpstr>Спільна праця – гарний результат</vt:lpstr>
      <vt:lpstr>Позитивним явищем в житті округу стало завершення замовленого Авангардівською громадою  капітального ремонту/реконструкції доріг в с. Хлібодарське – селище перетворюється на сучасний населений пункт з естетичним виглядом та облаштованим громадським простором. Більшість жителів позитивно та з вдячністю сприймають ці зміни та загальне покращення благоустрою. </vt:lpstr>
      <vt:lpstr>Культурна діяльність. Політика памяті - 2023 . Допомога на ЗСУ (включаючи благодійні ярмарки, збори, плетіння сіток, окопні свічки і т.п), вшанування різних героїчних та трагічних подій в житті нашого народу, інші пам’ятні заходи.</vt:lpstr>
      <vt:lpstr>Пам’ять. Мистецтво. Підтримка</vt:lpstr>
      <vt:lpstr>Разом ми сила! Спільно до перемоги!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В І Т старости  Хлібодарського старостинського округу за 2023 рік</dc:title>
  <dc:creator>kozac</dc:creator>
  <cp:lastModifiedBy>kozac</cp:lastModifiedBy>
  <cp:revision>47</cp:revision>
  <dcterms:created xsi:type="dcterms:W3CDTF">2024-03-10T17:05:03Z</dcterms:created>
  <dcterms:modified xsi:type="dcterms:W3CDTF">2024-03-14T20:07:04Z</dcterms:modified>
</cp:coreProperties>
</file>