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78" r:id="rId14"/>
    <p:sldId id="269" r:id="rId15"/>
    <p:sldId id="27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0" r:id="rId2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Дохід за 5 років за всіма джерелами надходження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E7-4AD2-B0C7-8657E263ED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E7-4AD2-B0C7-8657E263ED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E7-4AD2-B0C7-8657E263ED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ПМГ НСЗУ</c:v>
                </c:pt>
                <c:pt idx="1">
                  <c:v>Місцевий бюджет</c:v>
                </c:pt>
                <c:pt idx="2">
                  <c:v>Оренда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60507412.32</c:v>
                </c:pt>
                <c:pt idx="1">
                  <c:v>38674977.789999999</c:v>
                </c:pt>
                <c:pt idx="2">
                  <c:v>2488268.83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4E7-4AD2-B0C7-8657E263ED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Надходження за 5 років від реалізації послуг з медичного обслуговування населення за програмою медичних гарантій НСЗУ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1C-46DC-BE4E-660635084518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1C-46DC-BE4E-660635084518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1C-46DC-BE4E-660635084518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E1C-46DC-BE4E-660635084518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E1C-46DC-BE4E-660635084518}"/>
              </c:ext>
            </c:extLst>
          </c:dPt>
          <c:dLbls>
            <c:dLbl>
              <c:idx val="0"/>
              <c:layout>
                <c:manualLayout>
                  <c:x val="-1.0242754904263308E-2"/>
                  <c:y val="4.8650256334780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E1C-46DC-BE4E-660635084518}"/>
                </c:ext>
                <c:ext xmlns:c15="http://schemas.microsoft.com/office/drawing/2012/chart" uri="{CE6537A1-D6FC-4f65-9D91-7224C49458BB}">
                  <c15:layout>
                    <c:manualLayout>
                      <c:w val="0.1618355274873603"/>
                      <c:h val="6.490134994807891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190070044313222"/>
                  <c:y val="6.56082125248362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E1C-46DC-BE4E-6606350845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6130838.2999999998</c:v>
                </c:pt>
                <c:pt idx="1">
                  <c:v>8527261.8300000001</c:v>
                </c:pt>
                <c:pt idx="2">
                  <c:v>11642935.380000001</c:v>
                </c:pt>
                <c:pt idx="3">
                  <c:v>17496889.469999999</c:v>
                </c:pt>
                <c:pt idx="4">
                  <c:v>16709487.34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E1C-46DC-BE4E-66063508451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Програма фінансової мотивації працівників комунального некомерційного підприємства «Авангардівська амбулаторія загальної практики – сімейної медицини» Авангардівської селищної ради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3077750.76</c:v>
                </c:pt>
                <c:pt idx="1">
                  <c:v>3862754.35</c:v>
                </c:pt>
                <c:pt idx="2">
                  <c:v>4594618.45</c:v>
                </c:pt>
                <c:pt idx="3">
                  <c:v>877128.24</c:v>
                </c:pt>
                <c:pt idx="4">
                  <c:v>4880000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11-4A22-B3EE-818F3085B8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2350136"/>
        <c:axId val="272347784"/>
      </c:barChart>
      <c:catAx>
        <c:axId val="272350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2347784"/>
        <c:crosses val="autoZero"/>
        <c:auto val="1"/>
        <c:lblAlgn val="ctr"/>
        <c:lblOffset val="100"/>
        <c:noMultiLvlLbl val="0"/>
      </c:catAx>
      <c:valAx>
        <c:axId val="272347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350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1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«Розвитку та підтримки»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417720290993306"/>
          <c:y val="9.82089623797810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Програма «Розвитку та підтримки комунального некомерційного підприємства «Авангардівської амбулаторії загальної практики – сімейної медицини» Авангардівської селищної ради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3173128.79</c:v>
                </c:pt>
                <c:pt idx="1">
                  <c:v>2182969.61</c:v>
                </c:pt>
                <c:pt idx="2">
                  <c:v>2721535</c:v>
                </c:pt>
                <c:pt idx="3">
                  <c:v>877128.24</c:v>
                </c:pt>
                <c:pt idx="4">
                  <c:v>3340000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C4-4AE5-B7D4-7F878EF05D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2350528"/>
        <c:axId val="272350920"/>
      </c:barChart>
      <c:catAx>
        <c:axId val="27235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2350920"/>
        <c:crosses val="autoZero"/>
        <c:auto val="1"/>
        <c:lblAlgn val="ctr"/>
        <c:lblOffset val="100"/>
        <c:noMultiLvlLbl val="0"/>
      </c:catAx>
      <c:valAx>
        <c:axId val="272350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235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 медицина 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Авангардівській селищній раді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c:rich>
      </c:tx>
      <c:layout>
        <c:manualLayout>
          <c:xMode val="edge"/>
          <c:yMode val="edge"/>
          <c:x val="0.23218942697474862"/>
          <c:y val="2.10120833956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5411786417322829E-2"/>
          <c:y val="0.20196092507622262"/>
          <c:w val="0.87598277559055115"/>
          <c:h val="0.575320830750441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ПРОГРАМА  «Доступна медицина в Авангардівській селищній раді"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0</c:v>
                </c:pt>
                <c:pt idx="1">
                  <c:v>905085.61</c:v>
                </c:pt>
                <c:pt idx="2">
                  <c:v>943525.4</c:v>
                </c:pt>
                <c:pt idx="3">
                  <c:v>877128.24</c:v>
                </c:pt>
                <c:pt idx="4">
                  <c:v>810000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1D-4371-819A-A869F55E263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2343864"/>
        <c:axId val="272345040"/>
      </c:barChart>
      <c:catAx>
        <c:axId val="272343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2345040"/>
        <c:crosses val="autoZero"/>
        <c:auto val="1"/>
        <c:lblAlgn val="ctr"/>
        <c:lblOffset val="100"/>
        <c:noMultiLvlLbl val="0"/>
      </c:catAx>
      <c:valAx>
        <c:axId val="272345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34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Кошти з місцевого бюджету для оплати комунальних послуг та енергоносіїв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2800" b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5411786417322829E-2"/>
          <c:y val="0.20196092507622262"/>
          <c:w val="0.87598277559055115"/>
          <c:h val="0.575320830750441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Кошти з місцевого бюджету для оплати комунальних послуг та енергоносіїв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197315.18</c:v>
                </c:pt>
                <c:pt idx="1">
                  <c:v>224703.67</c:v>
                </c:pt>
                <c:pt idx="2">
                  <c:v>409747.59</c:v>
                </c:pt>
                <c:pt idx="3">
                  <c:v>690970.16</c:v>
                </c:pt>
                <c:pt idx="4">
                  <c:v>1053500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6B-497C-84D3-3B5321E2E1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9901176"/>
        <c:axId val="279899216"/>
      </c:barChart>
      <c:catAx>
        <c:axId val="279901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9899216"/>
        <c:crosses val="autoZero"/>
        <c:auto val="1"/>
        <c:lblAlgn val="ctr"/>
        <c:lblOffset val="100"/>
        <c:noMultiLvlLbl val="0"/>
      </c:catAx>
      <c:valAx>
        <c:axId val="279899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9901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03050108932503E-2"/>
          <c:y val="2.9443254817987201E-2"/>
          <c:w val="0.91803050108932505"/>
          <c:h val="0.84494111349036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[Книга1]Лист1!$B$1</c:f>
              <c:strCache>
                <c:ptCount val="1"/>
                <c:pt idx="0">
                  <c:v>Декларацій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[Книга1]Лист1!$A$2:$A$6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[Книга1]Лист1!$B$2:$B$6</c:f>
              <c:numCache>
                <c:formatCode>General</c:formatCode>
                <c:ptCount val="5"/>
                <c:pt idx="0">
                  <c:v>9843</c:v>
                </c:pt>
                <c:pt idx="1">
                  <c:v>13759</c:v>
                </c:pt>
                <c:pt idx="2">
                  <c:v>19466</c:v>
                </c:pt>
                <c:pt idx="3">
                  <c:v>23450</c:v>
                </c:pt>
                <c:pt idx="4">
                  <c:v>20116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C2-4454-937F-BBD5DDA17785}"/>
            </c:ext>
          </c:extLst>
        </c:ser>
        <c:ser>
          <c:idx val="1"/>
          <c:order val="1"/>
          <c:tx>
            <c:strRef>
              <c:f>[Книга1]Лист1!$C$1</c:f>
              <c:strCache>
                <c:ptCount val="1"/>
                <c:pt idx="0">
                  <c:v>Відвідувань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[Книга1]Лист1!$A$2:$A$6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[Книга1]Лист1!$C$2:$C$6</c:f>
              <c:numCache>
                <c:formatCode>General</c:formatCode>
                <c:ptCount val="5"/>
                <c:pt idx="0" formatCode="#,##0">
                  <c:v>35584</c:v>
                </c:pt>
                <c:pt idx="1">
                  <c:v>27066</c:v>
                </c:pt>
                <c:pt idx="2">
                  <c:v>42759</c:v>
                </c:pt>
                <c:pt idx="3">
                  <c:v>29150</c:v>
                </c:pt>
                <c:pt idx="4">
                  <c:v>34175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C2-4454-937F-BBD5DDA17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667576"/>
        <c:axId val="274668360"/>
      </c:barChart>
      <c:catAx>
        <c:axId val="27466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4668360"/>
        <c:crosses val="autoZero"/>
        <c:auto val="1"/>
        <c:lblAlgn val="ctr"/>
        <c:lblOffset val="100"/>
        <c:noMultiLvlLbl val="0"/>
      </c:catAx>
      <c:valAx>
        <c:axId val="274668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4667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[Книга1]Лист1!$B$2</c:f>
              <c:strCache>
                <c:ptCount val="1"/>
                <c:pt idx="0">
                  <c:v>Кількість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[Книга1]Лист1!$A$3:$A$7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[Книга1]Лист1!$B$3:$B$7</c:f>
              <c:numCache>
                <c:formatCode>General</c:formatCode>
                <c:ptCount val="5"/>
                <c:pt idx="0">
                  <c:v>245</c:v>
                </c:pt>
                <c:pt idx="1">
                  <c:v>324</c:v>
                </c:pt>
                <c:pt idx="2">
                  <c:v>260</c:v>
                </c:pt>
                <c:pt idx="3">
                  <c:v>261</c:v>
                </c:pt>
                <c:pt idx="4">
                  <c:v>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4B-485F-AA96-E53C36F06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670712"/>
        <c:axId val="274663264"/>
      </c:barChart>
      <c:catAx>
        <c:axId val="27467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4663264"/>
        <c:crosses val="autoZero"/>
        <c:auto val="1"/>
        <c:lblAlgn val="ctr"/>
        <c:lblOffset val="100"/>
        <c:noMultiLvlLbl val="0"/>
      </c:catAx>
      <c:valAx>
        <c:axId val="27466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467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86028334148"/>
          <c:y val="5.86490494809222E-2"/>
          <c:w val="0.88201270151441102"/>
          <c:h val="0.8754752595388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[Книга1]Лист1!$B$2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[Книга1]Лист1!$A$3:$A$7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[Книга1]Лист1!$B$3:$B$7</c:f>
              <c:numCache>
                <c:formatCode>General</c:formatCode>
                <c:ptCount val="5"/>
                <c:pt idx="0">
                  <c:v>8031</c:v>
                </c:pt>
                <c:pt idx="1">
                  <c:v>5865</c:v>
                </c:pt>
                <c:pt idx="2">
                  <c:v>7609</c:v>
                </c:pt>
                <c:pt idx="3">
                  <c:v>6520</c:v>
                </c:pt>
                <c:pt idx="4">
                  <c:v>7909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E7-435D-943C-ED5A31A8CD10}"/>
            </c:ext>
          </c:extLst>
        </c:ser>
        <c:ser>
          <c:idx val="1"/>
          <c:order val="1"/>
          <c:tx>
            <c:strRef>
              <c:f>[Книга1]Лист1!$C$2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[Книга1]Лист1!$A$3:$A$7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[Книга1]Лист1!$C$3:$C$7</c:f>
              <c:numCache>
                <c:formatCode>General</c:formatCode>
                <c:ptCount val="5"/>
                <c:pt idx="0">
                  <c:v>6321</c:v>
                </c:pt>
                <c:pt idx="1">
                  <c:v>4732</c:v>
                </c:pt>
                <c:pt idx="2">
                  <c:v>4908</c:v>
                </c:pt>
                <c:pt idx="3">
                  <c:v>3881</c:v>
                </c:pt>
                <c:pt idx="4">
                  <c:v>4344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E7-435D-943C-ED5A31A8C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768264"/>
        <c:axId val="240766696"/>
      </c:barChart>
      <c:catAx>
        <c:axId val="24076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766696"/>
        <c:crosses val="autoZero"/>
        <c:auto val="1"/>
        <c:lblAlgn val="ctr"/>
        <c:lblOffset val="100"/>
        <c:noMultiLvlLbl val="0"/>
      </c:catAx>
      <c:valAx>
        <c:axId val="24076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68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80964653477916"/>
          <c:y val="1.341480892480458E-2"/>
          <c:w val="0.18938104158572752"/>
          <c:h val="4.550389135832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46F66B4-1526-492D-9EB3-D8ABA56F2B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34E4F88-E4E5-48A5-906B-E6C62D52D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6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8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2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2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2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1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6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670D-747F-43D0-94E8-064513477E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8149E-5DAD-4719-B14B-D72D2144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8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0" y="1965961"/>
            <a:ext cx="89839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бюджету Авангардівської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КНП «Авангардівська АЗПСМ»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КНП «Авангардівська АЗПСМ»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доступна медицина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Авангардівської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 для оплати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енергоносіїв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5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8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160" y="1462861"/>
            <a:ext cx="1131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некомерційного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«Авангардівська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Авангардівської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50" y="2800350"/>
            <a:ext cx="5372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персоналу є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оптимального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мобілізації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кадрового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віддачі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прибутковість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62356864"/>
              </p:ext>
            </p:extLst>
          </p:nvPr>
        </p:nvGraphicFramePr>
        <p:xfrm>
          <a:off x="5876925" y="2571750"/>
          <a:ext cx="6417945" cy="412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65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0" y="0"/>
            <a:ext cx="122948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452" y="1330810"/>
            <a:ext cx="11542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некомерційного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«Авангардівської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Авангардівської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2870" y="3138678"/>
            <a:ext cx="6115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закупівлі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консолідації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бюджетів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оплати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надаватися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некомерційним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підприємством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76105776"/>
              </p:ext>
            </p:extLst>
          </p:nvPr>
        </p:nvGraphicFramePr>
        <p:xfrm>
          <a:off x="6023610" y="2395585"/>
          <a:ext cx="6047264" cy="4369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56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8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43" y="4001294"/>
            <a:ext cx="7044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в 2019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рентгенівська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 на суму  2 150 000,00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наблизить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рентген-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Авангардівській АЗПСМ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передано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м2.</a:t>
            </a:r>
          </a:p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216" y="296678"/>
            <a:ext cx="4729229" cy="6305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075" y="325624"/>
            <a:ext cx="5022700" cy="335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1" y="0"/>
            <a:ext cx="12311643" cy="6867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49352"/>
            <a:ext cx="5440680" cy="457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є створення умов для реалізації конституційного права найбільш вразливих верств населення та пільгових категорій мешканців Авангардівської ОТГ на соціальний захист та здоров'я шляхом забезпечення доступності гарантованих обсягів </a:t>
            </a: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 необхідних 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лікарських засобів для збереження їх життя і здоров'я, поліпшення демографічної ситуації, підвищення якості та ефективності медико – санітарної допомоги</a:t>
            </a: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виробами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Постанови КМУ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03.03.2009 року № 1301 (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калоприймачі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підгузники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 р.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абезпечуються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5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відшкодування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лікарських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пільгової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Постанови КМУ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17.08.1998 р. № 1303.(за рецептами).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0290" y="1497330"/>
            <a:ext cx="988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«Доступна медицина»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Авангардівської селищної 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12268478"/>
              </p:ext>
            </p:extLst>
          </p:nvPr>
        </p:nvGraphicFramePr>
        <p:xfrm>
          <a:off x="5440680" y="1949353"/>
          <a:ext cx="6455230" cy="45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83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1" y="0"/>
            <a:ext cx="12311643" cy="6867356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10798257"/>
              </p:ext>
            </p:extLst>
          </p:nvPr>
        </p:nvGraphicFramePr>
        <p:xfrm>
          <a:off x="1082849" y="1541417"/>
          <a:ext cx="9524192" cy="5251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63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4874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на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лікарями КНП «Авангардівська АЗПСМ» укладено (в системі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eHealth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20 185 декларацій з населенням Авангардівської ТГ, що складає 98% населення громади. Для порівняння в 2019 році було заключено 9 720 декларацій. Це свідчить про довіру населення громади до кваліфікації працівників нашого підприємства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70" y="4590887"/>
            <a:ext cx="5377819" cy="1844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6" y="3419475"/>
            <a:ext cx="6244593" cy="1581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970" y="2272070"/>
            <a:ext cx="5377819" cy="21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</a:t>
            </a:r>
            <a:r>
              <a:rPr lang="uk-UA" alt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декларацій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4"/>
          <p:cNvSpPr txBox="1"/>
          <p:nvPr/>
        </p:nvSpPr>
        <p:spPr>
          <a:xfrm>
            <a:off x="385762" y="1920240"/>
            <a:ext cx="3853815" cy="2068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Декларацій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Відвідувань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9843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35 584</a:t>
            </a:r>
          </a:p>
          <a:p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13759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066</a:t>
            </a:r>
          </a:p>
          <a:p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19466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759</a:t>
            </a:r>
          </a:p>
          <a:p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23450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  <a:p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graphicFrame>
        <p:nvGraphicFramePr>
          <p:cNvPr id="5" name="Замещающее 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558477"/>
              </p:ext>
            </p:extLst>
          </p:nvPr>
        </p:nvGraphicFramePr>
        <p:xfrm>
          <a:off x="4372928" y="1776730"/>
          <a:ext cx="7819072" cy="508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2803" r="8467" b="4589"/>
          <a:stretch/>
        </p:blipFill>
        <p:spPr>
          <a:xfrm>
            <a:off x="250639" y="4210060"/>
            <a:ext cx="3871650" cy="25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2583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Народжуваність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0" y="1572161"/>
            <a:ext cx="3946152" cy="503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0110" y="1444466"/>
            <a:ext cx="3691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рік - 245 дітей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рік - 324 дитини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рік - 260 дітей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рік - 261 дитина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рік - 258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uk-UA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Замещающее 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47134"/>
              </p:ext>
            </p:extLst>
          </p:nvPr>
        </p:nvGraphicFramePr>
        <p:xfrm>
          <a:off x="4949190" y="2921795"/>
          <a:ext cx="7067233" cy="393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51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54430"/>
            <a:ext cx="1210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</a:t>
            </a:r>
            <a:r>
              <a:rPr lang="uk-UA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щеплених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9630" y="1154430"/>
            <a:ext cx="3634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</a:t>
            </a:r>
            <a:r>
              <a:rPr lang="uk-UA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5865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7609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4908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6520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3881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7909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4344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21760980"/>
              </p:ext>
            </p:extLst>
          </p:nvPr>
        </p:nvGraphicFramePr>
        <p:xfrm>
          <a:off x="4492307" y="2251075"/>
          <a:ext cx="6499225" cy="470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2980" r="11224" b="4791"/>
          <a:stretch/>
        </p:blipFill>
        <p:spPr>
          <a:xfrm>
            <a:off x="405764" y="1931670"/>
            <a:ext cx="3834765" cy="4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010" y="473725"/>
            <a:ext cx="85724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Комунальне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некомерційне підприємство «Авангардівська амбулаторія загальної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– сімейної медицини» Авангардівської селищної ради є закладом охорони здоров’я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комунальним унітарним некомерційним підприємством, що надає первинну медичну допомогу та здійснює управління медичним обслуговуванням населення Авангардівської територіальної громади Одеського району Одеської області, вживає заходи з профілактики захворювань населення та підтримання громадського здоров’я.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Авангардівської селищної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ради.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Підприємство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створене за рішенням Авангардівської селищної ради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(надалі — Власник) від 10.07.2018 року № 445-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Закону України «Про місцеве самоврядування в Україні» шляхом реорганізації (перетворення) Комунальної установи «Авангардівська амбулаторія загальної практики – сімейної медицини» у комунальне некомерційне підприємство «Авангардівська амбулаторія загальної практики – сімейної медицини» Авангардівської селищної ради та є правонаступником усього майна, всіх прав та обов’язків комунальної установи «Авангардівська амбулаторія загальної практики – сімейної медицини» яка була створена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Авангардівською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селищною радою 19 грудня 2013 року рішенням сесії №833 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19 грудня 2013 року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3677" b="21494"/>
          <a:stretch/>
        </p:blipFill>
        <p:spPr>
          <a:xfrm>
            <a:off x="95893" y="473725"/>
            <a:ext cx="3317225" cy="2788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10717" b="6235"/>
          <a:stretch/>
        </p:blipFill>
        <p:spPr>
          <a:xfrm>
            <a:off x="95893" y="4019596"/>
            <a:ext cx="3257842" cy="24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172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Вакцинація населення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10" descr="фото6"/>
          <p:cNvPicPr>
            <a:picLocks noChangeAspect="1"/>
          </p:cNvPicPr>
          <p:nvPr/>
        </p:nvPicPr>
        <p:blipFill rotWithShape="1">
          <a:blip r:embed="rId3"/>
          <a:srcRect t="1330" r="3392" b="2938"/>
          <a:stretch/>
        </p:blipFill>
        <p:spPr>
          <a:xfrm>
            <a:off x="246379" y="1859792"/>
            <a:ext cx="3322805" cy="4998208"/>
          </a:xfrm>
          <a:prstGeom prst="rect">
            <a:avLst/>
          </a:prstGeom>
        </p:spPr>
      </p:pic>
      <p:pic>
        <p:nvPicPr>
          <p:cNvPr id="5" name="Изображение 5" descr="фото8"/>
          <p:cNvPicPr>
            <a:picLocks noChangeAspect="1"/>
          </p:cNvPicPr>
          <p:nvPr/>
        </p:nvPicPr>
        <p:blipFill rotWithShape="1">
          <a:blip r:embed="rId4"/>
          <a:srcRect t="1687" r="1398"/>
          <a:stretch/>
        </p:blipFill>
        <p:spPr>
          <a:xfrm>
            <a:off x="4220035" y="1859792"/>
            <a:ext cx="3188870" cy="4998208"/>
          </a:xfrm>
          <a:prstGeom prst="rect">
            <a:avLst/>
          </a:prstGeom>
        </p:spPr>
      </p:pic>
      <p:pic>
        <p:nvPicPr>
          <p:cNvPr id="6" name="Изображение 11" descr="фото7"/>
          <p:cNvPicPr>
            <a:picLocks noChangeAspect="1"/>
          </p:cNvPicPr>
          <p:nvPr/>
        </p:nvPicPr>
        <p:blipFill rotWithShape="1">
          <a:blip r:embed="rId5"/>
          <a:srcRect t="1324" r="2130" b="2556"/>
          <a:stretch/>
        </p:blipFill>
        <p:spPr>
          <a:xfrm>
            <a:off x="8037217" y="1864807"/>
            <a:ext cx="3526471" cy="49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330" r="344"/>
          <a:stretch/>
        </p:blipFill>
        <p:spPr>
          <a:xfrm>
            <a:off x="0" y="0"/>
            <a:ext cx="12154619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7381" y="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Вакцинація від </a:t>
            </a:r>
            <a:r>
              <a:rPr lang="uk-UA" alt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коронавірусної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визваної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вірусом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ТОВ «ЕПІЦЕНТР К» та ТОВ «ПРОМТОВАРНИЙ РИНОК 7-КМ».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 дає змогу відкрити вакцинацію для всіх охочих та захистити якомога більше людей 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5" descr="фото1"/>
          <p:cNvPicPr>
            <a:picLocks noChangeAspect="1"/>
          </p:cNvPicPr>
          <p:nvPr/>
        </p:nvPicPr>
        <p:blipFill rotWithShape="1">
          <a:blip r:embed="rId3"/>
          <a:srcRect t="1108" r="2214"/>
          <a:stretch/>
        </p:blipFill>
        <p:spPr>
          <a:xfrm>
            <a:off x="141606" y="1947535"/>
            <a:ext cx="3665302" cy="4846320"/>
          </a:xfrm>
          <a:prstGeom prst="rect">
            <a:avLst/>
          </a:prstGeom>
        </p:spPr>
      </p:pic>
      <p:pic>
        <p:nvPicPr>
          <p:cNvPr id="5" name="Замещающее содержимое 3" descr="фото9"/>
          <p:cNvPicPr>
            <a:picLocks noGrp="1" noChangeAspect="1"/>
          </p:cNvPicPr>
          <p:nvPr/>
        </p:nvPicPr>
        <p:blipFill rotWithShape="1">
          <a:blip r:embed="rId4"/>
          <a:srcRect t="13499" r="-456"/>
          <a:stretch/>
        </p:blipFill>
        <p:spPr>
          <a:xfrm>
            <a:off x="4595855" y="2891790"/>
            <a:ext cx="2522537" cy="3902065"/>
          </a:xfrm>
          <a:prstGeom prst="rect">
            <a:avLst/>
          </a:prstGeom>
        </p:spPr>
      </p:pic>
      <p:pic>
        <p:nvPicPr>
          <p:cNvPr id="6" name="Изображение 4" descr="фото2"/>
          <p:cNvPicPr>
            <a:picLocks noChangeAspect="1"/>
          </p:cNvPicPr>
          <p:nvPr/>
        </p:nvPicPr>
        <p:blipFill rotWithShape="1">
          <a:blip r:embed="rId5"/>
          <a:srcRect t="11047" b="-11047"/>
          <a:stretch/>
        </p:blipFill>
        <p:spPr>
          <a:xfrm>
            <a:off x="7907339" y="1900207"/>
            <a:ext cx="4002722" cy="551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183" y="2057400"/>
            <a:ext cx="263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16 890 доз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37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4013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 масової вакцинації 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 descr="фото4"/>
          <p:cNvPicPr>
            <a:picLocks noChangeAspect="1"/>
          </p:cNvPicPr>
          <p:nvPr/>
        </p:nvPicPr>
        <p:blipFill rotWithShape="1">
          <a:blip r:embed="rId3"/>
          <a:srcRect t="4605" r="5439" b="2254"/>
          <a:stretch/>
        </p:blipFill>
        <p:spPr>
          <a:xfrm>
            <a:off x="167323" y="2228850"/>
            <a:ext cx="3581717" cy="4526280"/>
          </a:xfrm>
          <a:prstGeom prst="rect">
            <a:avLst/>
          </a:prstGeom>
        </p:spPr>
      </p:pic>
      <p:pic>
        <p:nvPicPr>
          <p:cNvPr id="6" name="Замещающее содержимое 3" descr="фото3"/>
          <p:cNvPicPr>
            <a:picLocks noGrp="1" noChangeAspect="1"/>
          </p:cNvPicPr>
          <p:nvPr/>
        </p:nvPicPr>
        <p:blipFill rotWithShape="1">
          <a:blip r:embed="rId4"/>
          <a:srcRect l="8608" t="131" r="8839" b="3764"/>
          <a:stretch/>
        </p:blipFill>
        <p:spPr>
          <a:xfrm>
            <a:off x="4297680" y="2204317"/>
            <a:ext cx="3497580" cy="4550813"/>
          </a:xfrm>
          <a:prstGeom prst="rect">
            <a:avLst/>
          </a:prstGeom>
        </p:spPr>
      </p:pic>
      <p:pic>
        <p:nvPicPr>
          <p:cNvPr id="7" name="Изображение 5" descr="фото5"/>
          <p:cNvPicPr>
            <a:picLocks noChangeAspect="1"/>
          </p:cNvPicPr>
          <p:nvPr/>
        </p:nvPicPr>
        <p:blipFill rotWithShape="1">
          <a:blip r:embed="rId5"/>
          <a:srcRect l="13699" t="2025" r="462" b="13549"/>
          <a:stretch/>
        </p:blipFill>
        <p:spPr>
          <a:xfrm>
            <a:off x="8351892" y="2228850"/>
            <a:ext cx="3706758" cy="4526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4221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uk-UA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Промринок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7-й км                           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Торговий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“Епіцентр”                      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ЦНАП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смт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</a:t>
            </a:r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79" y="199731"/>
            <a:ext cx="59131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Пріоритетними напрямками роботи  були 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залишаються: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забезпеченню надання якісної, доступної та кваліфікованої медичної допомоги населенню ОТГ.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профілактичних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онкооглядів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флюрографічних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оглядів в першу чергу серед груп ризику.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головних пріоритетних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являється проведення профілактичних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щеплень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 та дорослого населення ОТГ.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інвалідності та смертності населення від серцево-судинних, судинно-мозкових, онкологічних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туберкульозу, ВІЛ/СНІДУ та інших інфекційних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пільгових категорій населення.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 швидкими тестами на ВІЛ, гепатит С, гепатит 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тропоніни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образу життя та профілактики інфекційних та соматичних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лабораторних досліджень для своєчасного виявлення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захворюваності.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платних послуг.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ідкриття нового відділення смт. Авангард ж/м 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ARTVILLE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"/>
            <a:ext cx="12192000" cy="68558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506729"/>
            <a:ext cx="64617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12" y="44068"/>
            <a:ext cx="4786393" cy="6769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787" y="307371"/>
            <a:ext cx="5045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грудні 2014 року отримали ліцензію на здійснення медичної практики.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2018 році у зв’язку з реформуванням системи охорони здоров’я до ліцензійних умов додали лікарські спеціальності: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управління охороною здоров’я, акушерство 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гінекологія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педіатрія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– сімейна медицина, ультразвукова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лікувальна справа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сестринська справа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 статистика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27003" r="535" b="19404"/>
          <a:stretch/>
        </p:blipFill>
        <p:spPr>
          <a:xfrm>
            <a:off x="96632" y="4506289"/>
            <a:ext cx="6957125" cy="213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9" y="632846"/>
            <a:ext cx="61033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підприємством з 2015 року здійснює директор Климчук Олександр Миколайович з яким на конкурсній основі Авангардівська селищна рада укладала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контракти: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лютого 2015 року по 02 лютого 2016 року;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22 січня 2016 року по 22 січня 2017 року;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26 січня 2017 року по 26 січня 2018 року;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09 лютого 2018 року по 09 лютого 2019 року;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10 липня 2018 року по 09 лютого 2019 року;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indent="-285750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01 квітня 2019 року по 31 березня 2024 року.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238" y="528343"/>
            <a:ext cx="4073060" cy="4313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0" y="4027429"/>
            <a:ext cx="2178900" cy="2598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135" y="4027429"/>
            <a:ext cx="2119765" cy="2598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670" y="4027430"/>
            <a:ext cx="2082902" cy="25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7933" y="1222872"/>
            <a:ext cx="722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9" b="735"/>
          <a:stretch/>
        </p:blipFill>
        <p:spPr>
          <a:xfrm>
            <a:off x="989887" y="552049"/>
            <a:ext cx="10245803" cy="57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8312" y="568411"/>
            <a:ext cx="50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Штатна чисельність закладу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29375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6660" y="525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20302"/>
              </p:ext>
            </p:extLst>
          </p:nvPr>
        </p:nvGraphicFramePr>
        <p:xfrm>
          <a:off x="6504797" y="1229590"/>
          <a:ext cx="5611780" cy="2872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4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03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0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Штатна чисельність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Фактично зайняті шт. од.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Фіз.осіб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лікарі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 медичний персонал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молодший медичний персонал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74450" y="3669877"/>
            <a:ext cx="12115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8690" y="4812030"/>
            <a:ext cx="9281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не дивлячись на зростання штату на сьогоднішній день залишається проблема з кадровим забезпеченням в частині групи працівників Лікарі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6660" y="525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751" y="81644"/>
            <a:ext cx="12192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 - господарська </a:t>
            </a:r>
            <a:r>
              <a:rPr lang="uk-UA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lang="ru-RU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74450" y="3669877"/>
            <a:ext cx="12115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8297" y="1004974"/>
            <a:ext cx="53795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КНП «Авангардівська АЗПСМ»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Статуту.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напрямки,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некомерційну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мети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НСЗУ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погодив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Авангардівської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нашими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09319798"/>
              </p:ext>
            </p:extLst>
          </p:nvPr>
        </p:nvGraphicFramePr>
        <p:xfrm>
          <a:off x="653143" y="1086618"/>
          <a:ext cx="4709226" cy="4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90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77" y="1455271"/>
            <a:ext cx="46813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Одним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КНП «Авангардівська АЗПСМ»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доходи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НАЦІОНАЛЬНОЮ СЛУЖБОЮ ЗДОРОВ’Я УКРАЇНИ.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507 412,32 грн.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роком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3288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6 130 838,30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3288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8 527 261,83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3288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11 642 935,38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3288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17 496 889,47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3288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16 709 487,34 грн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03659075"/>
              </p:ext>
            </p:extLst>
          </p:nvPr>
        </p:nvGraphicFramePr>
        <p:xfrm>
          <a:off x="6137910" y="1511435"/>
          <a:ext cx="5856604" cy="474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95387"/>
            <a:ext cx="121920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 підприємства за кошти НСЗУ</a:t>
            </a:r>
            <a:endParaRPr lang="ru-RU" sz="4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3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" y="-1"/>
            <a:ext cx="11704320" cy="683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87,5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2019рік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становили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– 4 656 610,08 грн.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– 953 512,20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  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5 609 122,28 грн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– 5 440 986,02 грн.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– 1 203 205,14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6 644 191,16 грн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2021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– 9 234 170,90 грн.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– 2 100 607,73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11 334 778,63 грн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– 12 312 572,81 грн.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– 2 676 401,10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14 988 973,91 коп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– 13 147 367,02 грн.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– 2 832 954,77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грн.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16 007 321,79 коп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87,5 %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НСЗУ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плату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12,5 %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кондиціонери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ізотермічні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метрології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eHealth,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екстренній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допомозі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паливно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мастильні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681</Words>
  <Application>Microsoft Office PowerPoint</Application>
  <PresentationFormat>Широкоэкранный</PresentationFormat>
  <Paragraphs>164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Учетная запись Майкрософт</cp:lastModifiedBy>
  <cp:revision>38</cp:revision>
  <cp:lastPrinted>2024-02-01T07:28:16Z</cp:lastPrinted>
  <dcterms:created xsi:type="dcterms:W3CDTF">2024-01-30T14:05:18Z</dcterms:created>
  <dcterms:modified xsi:type="dcterms:W3CDTF">2024-02-01T07:33:27Z</dcterms:modified>
</cp:coreProperties>
</file>