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78" r:id="rId2"/>
    <p:sldId id="257" r:id="rId3"/>
    <p:sldId id="258" r:id="rId4"/>
    <p:sldId id="260" r:id="rId5"/>
    <p:sldId id="276" r:id="rId6"/>
    <p:sldId id="261" r:id="rId7"/>
    <p:sldId id="262" r:id="rId8"/>
    <p:sldId id="282" r:id="rId9"/>
    <p:sldId id="279" r:id="rId10"/>
    <p:sldId id="280" r:id="rId11"/>
    <p:sldId id="281" r:id="rId12"/>
    <p:sldId id="263" r:id="rId13"/>
    <p:sldId id="264" r:id="rId14"/>
    <p:sldId id="266" r:id="rId15"/>
    <p:sldId id="267" r:id="rId16"/>
    <p:sldId id="269" r:id="rId17"/>
    <p:sldId id="270" r:id="rId18"/>
    <p:sldId id="271" r:id="rId19"/>
    <p:sldId id="272" r:id="rId20"/>
    <p:sldId id="273" r:id="rId21"/>
    <p:sldId id="274" r:id="rId22"/>
    <p:sldId id="275" r:id="rId23"/>
    <p:sldId id="283" r:id="rId24"/>
    <p:sldId id="284" r:id="rId25"/>
    <p:sldId id="285" r:id="rId26"/>
  </p:sldIdLst>
  <p:sldSz cx="12192000" cy="6858000"/>
  <p:notesSz cx="6858000" cy="9144000"/>
  <p:embeddedFontLst>
    <p:embeddedFont>
      <p:font typeface="Calibri" pitchFamily="34" charset="0"/>
      <p:regular r:id="rId28"/>
      <p:bold r:id="rId29"/>
      <p:italic r:id="rId30"/>
      <p:boldItalic r:id="rId31"/>
    </p:embeddedFont>
    <p:embeddedFont>
      <p:font typeface="Montserrat SemiBold" charset="-52"/>
      <p:bold r:id="rId32"/>
      <p:boldItalic r:id="rId33"/>
    </p:embeddedFont>
    <p:embeddedFont>
      <p:font typeface="Montserrat Medium" charset="-52"/>
      <p:regular r:id="rId34"/>
      <p:italic r:id="rId35"/>
    </p:embeddedFont>
    <p:embeddedFont>
      <p:font typeface="Proxima Nova" charset="0"/>
      <p:regular r:id="rId36"/>
      <p:bold r:id="rId37"/>
      <p:italic r:id="rId38"/>
      <p:boldItalic r:id="rId39"/>
    </p:embeddedFont>
    <p:embeddedFont>
      <p:font typeface="Montserrat Light" charset="-52"/>
      <p:regular r:id="rId40"/>
      <p:italic r:id="rId41"/>
    </p:embeddedFont>
    <p:embeddedFont>
      <p:font typeface="Microsoft JhengHei" pitchFamily="34" charset="-12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U9hZi0UhS2oqEOv03yCtA//y0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29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7687" autoAdjust="0"/>
  </p:normalViewPr>
  <p:slideViewPr>
    <p:cSldViewPr snapToGrid="0" showGuides="1">
      <p:cViewPr varScale="1">
        <p:scale>
          <a:sx n="73" d="100"/>
          <a:sy n="73" d="100"/>
        </p:scale>
        <p:origin x="-103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1" u="sng">
                <a:solidFill>
                  <a:srgbClr val="FF0000"/>
                </a:solidFill>
              </a:rPr>
              <a:t>УВАГА! ПЕРЕД РЕДАГУВАННЯМ ПРЕЗЕНТАЦІЇ ОЗНАЙОМТЕСЬ ТА ДОТРИМУЙТЕСЬ ВИМОГ І СТИЛІСТИКИ!</a:t>
            </a:r>
            <a:br>
              <a:rPr lang="uk-UA" b="1" u="sng">
                <a:solidFill>
                  <a:srgbClr val="FF0000"/>
                </a:solidFill>
              </a:rPr>
            </a:br>
            <a:r>
              <a:rPr lang="uk-UA" b="1" u="sng">
                <a:solidFill>
                  <a:srgbClr val="FF0000"/>
                </a:solidFill>
              </a:rPr>
              <a:t/>
            </a:r>
            <a:br>
              <a:rPr lang="uk-UA" b="1" u="sng">
                <a:solidFill>
                  <a:srgbClr val="FF0000"/>
                </a:solidFill>
              </a:rPr>
            </a:br>
            <a:r>
              <a:rPr lang="uk-UA" b="0" u="none">
                <a:solidFill>
                  <a:srgbClr val="FF0000"/>
                </a:solidFill>
              </a:rPr>
              <a:t>1) Встановіть шрифт </a:t>
            </a:r>
            <a:r>
              <a:rPr lang="uk-UA" b="0" i="0" u="none">
                <a:solidFill>
                  <a:srgbClr val="FF0000"/>
                </a:solidFill>
              </a:rPr>
              <a:t>Proxima Nova. Цей шрифт обраний і затверджений як корпоративний. Використовуйте тільки його.</a:t>
            </a:r>
            <a:endParaRPr/>
          </a:p>
          <a:p>
            <a:pPr marL="0" lvl="0" indent="0" algn="l" rtl="0">
              <a:spcBef>
                <a:spcPts val="0"/>
              </a:spcBef>
              <a:spcAft>
                <a:spcPts val="0"/>
              </a:spcAft>
              <a:buNone/>
            </a:pPr>
            <a:r>
              <a:rPr lang="uk-UA" b="0" i="0" u="none">
                <a:solidFill>
                  <a:srgbClr val="FF0000"/>
                </a:solidFill>
              </a:rPr>
              <a:t>2) Кольори не змінюйте. Презентація виконана в єдиному стилі із використанням фірмових кольорів. </a:t>
            </a:r>
            <a:br>
              <a:rPr lang="uk-UA" b="0" i="0" u="none">
                <a:solidFill>
                  <a:srgbClr val="FF0000"/>
                </a:solidFill>
              </a:rPr>
            </a:br>
            <a:r>
              <a:rPr lang="uk-UA" b="0" i="0" u="none">
                <a:solidFill>
                  <a:srgbClr val="FF0000"/>
                </a:solidFill>
              </a:rPr>
              <a:t>3) Умовне число «100», «1000» змінюєте на значення притаманне саме вашій ОТГ. Розмір встановлений за умовчуванням – його також не змінюємо. Просто у віконці для редагування вводимо необхідне значення.</a:t>
            </a:r>
            <a:endParaRPr/>
          </a:p>
          <a:p>
            <a:pPr marL="0" lvl="0" indent="0" algn="l" rtl="0">
              <a:spcBef>
                <a:spcPts val="0"/>
              </a:spcBef>
              <a:spcAft>
                <a:spcPts val="0"/>
              </a:spcAft>
              <a:buNone/>
            </a:pPr>
            <a:r>
              <a:rPr lang="uk-UA" b="0" i="0" u="none">
                <a:solidFill>
                  <a:srgbClr val="FF0000"/>
                </a:solidFill>
              </a:rPr>
              <a:t>4) Елементи не переміщуйте. Єдиний випадок коли можна видалити елемент це не відповідність позиції вашій ОТГ. Наприклад, за 2020 рік на території ОТГ не відбулось жодного вбивства, відповідно розкриття немає. Ця позиція не відповідає вашій ОТГ. Отже, видаляєте цю графу. А стовпчик вирівнюєте. Елементи не повинні бути хаотично розкидані по слайду. Нулів «О» чи «-» бути не повинно.</a:t>
            </a:r>
            <a:br>
              <a:rPr lang="uk-UA" b="0" i="0" u="none">
                <a:solidFill>
                  <a:srgbClr val="FF0000"/>
                </a:solidFill>
              </a:rPr>
            </a:br>
            <a:r>
              <a:rPr lang="uk-UA" b="0" i="0" u="none">
                <a:solidFill>
                  <a:srgbClr val="FF0000"/>
                </a:solidFill>
              </a:rPr>
              <a:t>5) Ваша презентація – це лише опорний конспект, це підказка для вас і зручний візуал для слухачів. Просто брати і просто називати цифри з презентації – це не звітування. Основні поняття повинні проговорюватись усно у промові.</a:t>
            </a:r>
            <a:br>
              <a:rPr lang="uk-UA" b="0" i="0" u="none">
                <a:solidFill>
                  <a:srgbClr val="FF0000"/>
                </a:solidFill>
              </a:rPr>
            </a:br>
            <a:r>
              <a:rPr lang="uk-UA" b="0" i="0" u="none">
                <a:solidFill>
                  <a:srgbClr val="FF0000"/>
                </a:solidFill>
              </a:rPr>
              <a:t/>
            </a:r>
            <a:br>
              <a:rPr lang="uk-UA" b="0" i="0" u="none">
                <a:solidFill>
                  <a:srgbClr val="FF0000"/>
                </a:solidFill>
              </a:rPr>
            </a:br>
            <a:r>
              <a:rPr lang="uk-UA" b="0" i="0" u="none">
                <a:solidFill>
                  <a:srgbClr val="FF0000"/>
                </a:solidFill>
              </a:rPr>
              <a:t>За додатковою інформацією чи питаннями щодо оформлення презентації не соромтесь телефонуйте: 067 284 72 00 Ярослава Крамаренко</a:t>
            </a:r>
            <a:endParaRPr/>
          </a:p>
          <a:p>
            <a:pPr marL="0" lvl="0" indent="0" algn="l" rtl="0">
              <a:spcBef>
                <a:spcPts val="0"/>
              </a:spcBef>
              <a:spcAft>
                <a:spcPts val="0"/>
              </a:spcAft>
              <a:buNone/>
            </a:pPr>
            <a:endParaRPr b="1" i="0" u="sng">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a:t>
            </a:fld>
            <a:endParaRPr/>
          </a:p>
        </p:txBody>
      </p:sp>
    </p:spTree>
    <p:extLst>
      <p:ext uri="{BB962C8B-B14F-4D97-AF65-F5344CB8AC3E}">
        <p14:creationId xmlns:p14="http://schemas.microsoft.com/office/powerpoint/2010/main" xmlns="" val="95706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4965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2868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uk-UA" dirty="0"/>
              <a:t>Значення вказуються за минулий рік та поточний: </a:t>
            </a:r>
            <a:r>
              <a:rPr lang="uk-UA" dirty="0" smtClean="0"/>
              <a:t>2022(кількість </a:t>
            </a:r>
            <a:r>
              <a:rPr lang="uk-UA" dirty="0"/>
              <a:t>правопорушень)/</a:t>
            </a:r>
            <a:r>
              <a:rPr lang="uk-UA" dirty="0" smtClean="0"/>
              <a:t>2023(кількість </a:t>
            </a:r>
            <a:r>
              <a:rPr lang="uk-UA" dirty="0"/>
              <a:t>правопорушень), наприклад: умисне вбивство 2/1</a:t>
            </a:r>
            <a:endParaRPr dirty="0"/>
          </a:p>
        </p:txBody>
      </p:sp>
      <p:sp>
        <p:nvSpPr>
          <p:cNvPr id="342" name="Google Shape;3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dirty="0" smtClean="0">
                <a:solidFill>
                  <a:srgbClr val="FF0000"/>
                </a:solidFill>
                <a:latin typeface="Montserrat Light" panose="00000400000000000000" pitchFamily="2" charset="-52"/>
                <a:ea typeface="Proxima Nova"/>
                <a:cs typeface="Proxima Nova"/>
                <a:sym typeface="Proxima Nova"/>
              </a:rPr>
              <a:t>В цьому слайді ви зазначаєте ті види КП, які</a:t>
            </a:r>
            <a:endParaRPr lang="uk-UA" sz="1050" dirty="0" smtClean="0">
              <a:latin typeface="Montserrat Light" panose="00000400000000000000" pitchFamily="2" charset="-52"/>
            </a:endParaRPr>
          </a:p>
          <a:p>
            <a:pPr marL="0" marR="0" lvl="0" indent="0" algn="l" rtl="0">
              <a:spcBef>
                <a:spcPts val="0"/>
              </a:spcBef>
              <a:spcAft>
                <a:spcPts val="0"/>
              </a:spcAft>
              <a:buNone/>
            </a:pPr>
            <a:r>
              <a:rPr lang="uk-UA" dirty="0" smtClean="0">
                <a:solidFill>
                  <a:srgbClr val="FF0000"/>
                </a:solidFill>
                <a:latin typeface="Montserrat Light" panose="00000400000000000000" pitchFamily="2" charset="-52"/>
                <a:ea typeface="Proxima Nova"/>
                <a:cs typeface="Proxima Nova"/>
                <a:sym typeface="Proxima Nova"/>
              </a:rPr>
              <a:t>стосуються вашої ТГ. Зайві позиції – прибрати,</a:t>
            </a:r>
            <a:endParaRPr lang="uk-UA" sz="1050" dirty="0" smtClean="0">
              <a:latin typeface="Montserrat Light" panose="00000400000000000000" pitchFamily="2" charset="-52"/>
            </a:endParaRPr>
          </a:p>
          <a:p>
            <a:pPr marL="0" marR="0" lvl="0" indent="0" algn="l" rtl="0">
              <a:spcBef>
                <a:spcPts val="0"/>
              </a:spcBef>
              <a:spcAft>
                <a:spcPts val="0"/>
              </a:spcAft>
              <a:buNone/>
            </a:pPr>
            <a:r>
              <a:rPr lang="uk-UA" dirty="0" smtClean="0">
                <a:solidFill>
                  <a:srgbClr val="FF0000"/>
                </a:solidFill>
                <a:latin typeface="Montserrat Light" panose="00000400000000000000" pitchFamily="2" charset="-52"/>
                <a:ea typeface="Proxima Nova"/>
                <a:cs typeface="Proxima Nova"/>
                <a:sym typeface="Proxima Nova"/>
              </a:rPr>
              <a:t>необхідні – додати.</a:t>
            </a:r>
          </a:p>
          <a:p>
            <a:pPr marL="0" lvl="0" indent="0" algn="l" rtl="0">
              <a:spcBef>
                <a:spcPts val="0"/>
              </a:spcBef>
              <a:spcAft>
                <a:spcPts val="0"/>
              </a:spcAft>
              <a:buNone/>
            </a:pPr>
            <a:endParaRPr dirty="0"/>
          </a:p>
        </p:txBody>
      </p:sp>
      <p:sp>
        <p:nvSpPr>
          <p:cNvPr id="358" name="Google Shape;3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uk-UA" dirty="0" smtClean="0"/>
          </a:p>
        </p:txBody>
      </p:sp>
      <p:sp>
        <p:nvSpPr>
          <p:cNvPr id="381" name="Google Shape;3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uk-UA" dirty="0" smtClean="0"/>
              <a:t>Червоним</a:t>
            </a:r>
            <a:r>
              <a:rPr lang="uk-UA" baseline="0" dirty="0" smtClean="0"/>
              <a:t> кольором наведені приклади. При оформленні презентації вставте необхідне вам.</a:t>
            </a:r>
          </a:p>
          <a:p>
            <a:pPr marL="0" lvl="0" indent="0" algn="l" rtl="0">
              <a:spcBef>
                <a:spcPts val="0"/>
              </a:spcBef>
              <a:spcAft>
                <a:spcPts val="0"/>
              </a:spcAft>
              <a:buNone/>
            </a:pPr>
            <a:r>
              <a:rPr lang="uk-UA" baseline="0" dirty="0" smtClean="0"/>
              <a:t>Оберіть для шрифту відповідний колір.</a:t>
            </a:r>
            <a:endParaRPr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dirty="0"/>
              <a:t>Розглянути матеріалів. Це документи, які прийнятті з ВП + розглянуті самостійно.  </a:t>
            </a:r>
            <a:endParaRPr dirty="0"/>
          </a:p>
          <a:p>
            <a:pPr marL="0" lvl="0" indent="0" algn="l" rtl="0">
              <a:spcBef>
                <a:spcPts val="0"/>
              </a:spcBef>
              <a:spcAft>
                <a:spcPts val="0"/>
              </a:spcAft>
              <a:buNone/>
            </a:pPr>
            <a:r>
              <a:rPr lang="uk-UA" dirty="0"/>
              <a:t>Значення вказуються за минулий рік та поточний: </a:t>
            </a:r>
            <a:r>
              <a:rPr lang="uk-UA" dirty="0" smtClean="0"/>
              <a:t>2022(кількість </a:t>
            </a:r>
            <a:r>
              <a:rPr lang="uk-UA" dirty="0"/>
              <a:t>викликів)/</a:t>
            </a:r>
            <a:r>
              <a:rPr lang="uk-UA" dirty="0" smtClean="0"/>
              <a:t>2023(кількість </a:t>
            </a:r>
            <a:r>
              <a:rPr lang="uk-UA" dirty="0"/>
              <a:t>викликів), </a:t>
            </a:r>
            <a:r>
              <a:rPr lang="uk-UA" dirty="0" smtClean="0"/>
              <a:t>2022(кількість </a:t>
            </a:r>
            <a:r>
              <a:rPr lang="uk-UA" dirty="0"/>
              <a:t>розглянутих матеріалів)/</a:t>
            </a:r>
            <a:r>
              <a:rPr lang="uk-UA" dirty="0" smtClean="0"/>
              <a:t>2023(кількість </a:t>
            </a:r>
            <a:r>
              <a:rPr lang="uk-UA" dirty="0"/>
              <a:t>розглянутих матеріалів)</a:t>
            </a:r>
            <a:endParaRPr dirty="0"/>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5</a:t>
            </a:fld>
            <a:endParaRPr/>
          </a:p>
        </p:txBody>
      </p:sp>
    </p:spTree>
    <p:extLst>
      <p:ext uri="{BB962C8B-B14F-4D97-AF65-F5344CB8AC3E}">
        <p14:creationId xmlns:p14="http://schemas.microsoft.com/office/powerpoint/2010/main" xmlns="" val="297413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8843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8164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 y="0"/>
            <a:ext cx="12192000" cy="1716833"/>
          </a:xfrm>
          <a:prstGeom prst="rect">
            <a:avLst/>
          </a:prstGeom>
          <a:solidFill>
            <a:srgbClr val="0070C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605206" y="3125956"/>
            <a:ext cx="10920627"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b="1" i="0" u="none" strike="noStrike" cap="none" dirty="0" smtClean="0">
                <a:solidFill>
                  <a:srgbClr val="002060"/>
                </a:solidFill>
                <a:latin typeface="Montserrat SemiBold" panose="00000700000000000000" pitchFamily="2" charset="-52"/>
                <a:sym typeface="Arial"/>
              </a:rPr>
              <a:t>ЗВІТ</a:t>
            </a:r>
            <a:endParaRPr sz="2000" dirty="0">
              <a:solidFill>
                <a:srgbClr val="002060"/>
              </a:solidFill>
              <a:latin typeface="Montserrat SemiBold" panose="00000700000000000000" pitchFamily="2" charset="-52"/>
            </a:endParaRPr>
          </a:p>
          <a:p>
            <a:pPr marL="0" marR="0" lvl="0" indent="0" algn="ctr" rtl="0">
              <a:spcBef>
                <a:spcPts val="0"/>
              </a:spcBef>
              <a:spcAft>
                <a:spcPts val="0"/>
              </a:spcAft>
              <a:buNone/>
            </a:pPr>
            <a:r>
              <a:rPr lang="uk-UA" sz="4000" dirty="0">
                <a:solidFill>
                  <a:srgbClr val="002060"/>
                </a:solidFill>
                <a:latin typeface="Montserrat SemiBold" panose="00000700000000000000" pitchFamily="2" charset="-52"/>
              </a:rPr>
              <a:t>з</a:t>
            </a:r>
            <a:r>
              <a:rPr lang="uk-UA" sz="4000" b="0" i="0" u="none" strike="noStrike" cap="none" dirty="0" smtClean="0">
                <a:solidFill>
                  <a:srgbClr val="002060"/>
                </a:solidFill>
                <a:latin typeface="Montserrat SemiBold" panose="00000700000000000000" pitchFamily="2" charset="-52"/>
                <a:sym typeface="Arial"/>
              </a:rPr>
              <a:t>а </a:t>
            </a:r>
            <a:r>
              <a:rPr lang="uk-UA" sz="4000" dirty="0" smtClean="0">
                <a:solidFill>
                  <a:srgbClr val="002060"/>
                </a:solidFill>
                <a:latin typeface="Montserrat SemiBold" panose="00000700000000000000" pitchFamily="2" charset="-52"/>
              </a:rPr>
              <a:t>6 місяців</a:t>
            </a:r>
            <a:r>
              <a:rPr lang="uk-UA" sz="4000" b="0" i="0" u="none" strike="noStrike" cap="none" dirty="0" smtClean="0">
                <a:solidFill>
                  <a:srgbClr val="002060"/>
                </a:solidFill>
                <a:latin typeface="Montserrat SemiBold" panose="00000700000000000000" pitchFamily="2" charset="-52"/>
                <a:sym typeface="Arial"/>
              </a:rPr>
              <a:t> 2025 року</a:t>
            </a:r>
            <a:endParaRPr sz="2000" dirty="0">
              <a:solidFill>
                <a:srgbClr val="002060"/>
              </a:solidFill>
              <a:latin typeface="Montserrat SemiBold" panose="00000700000000000000" pitchFamily="2" charset="-52"/>
            </a:endParaRPr>
          </a:p>
          <a:p>
            <a:pPr marL="0" marR="0" lvl="0" indent="0" algn="ctr" rtl="0">
              <a:spcBef>
                <a:spcPts val="0"/>
              </a:spcBef>
              <a:spcAft>
                <a:spcPts val="0"/>
              </a:spcAft>
              <a:buNone/>
            </a:pPr>
            <a:r>
              <a:rPr lang="uk-UA" sz="4000" dirty="0" smtClean="0">
                <a:solidFill>
                  <a:srgbClr val="002060"/>
                </a:solidFill>
                <a:latin typeface="Montserrat SemiBold" panose="00000700000000000000" pitchFamily="2" charset="-52"/>
              </a:rPr>
              <a:t>П</a:t>
            </a:r>
            <a:r>
              <a:rPr lang="uk-UA" sz="4000" b="0" i="0" u="none" strike="noStrike" cap="none" dirty="0" smtClean="0">
                <a:solidFill>
                  <a:srgbClr val="002060"/>
                </a:solidFill>
                <a:latin typeface="Montserrat SemiBold" panose="00000700000000000000" pitchFamily="2" charset="-52"/>
                <a:sym typeface="Arial"/>
              </a:rPr>
              <a:t>оліцейських </a:t>
            </a:r>
            <a:r>
              <a:rPr lang="uk-UA" sz="4000" b="0" i="0" u="none" strike="noStrike" cap="none" dirty="0" smtClean="0">
                <a:solidFill>
                  <a:srgbClr val="002060"/>
                </a:solidFill>
                <a:latin typeface="Montserrat SemiBold" panose="00000700000000000000" pitchFamily="2" charset="-52"/>
                <a:sym typeface="Arial"/>
              </a:rPr>
              <a:t>офіцерів громади</a:t>
            </a:r>
            <a:endParaRPr lang="uk-UA" sz="2000" dirty="0">
              <a:solidFill>
                <a:srgbClr val="002060"/>
              </a:solidFill>
              <a:latin typeface="Montserrat SemiBold" panose="00000700000000000000" pitchFamily="2" charset="-52"/>
            </a:endParaRPr>
          </a:p>
          <a:p>
            <a:pPr marL="0" marR="0" lvl="0" indent="0" algn="ctr" rtl="0">
              <a:spcBef>
                <a:spcPts val="0"/>
              </a:spcBef>
              <a:spcAft>
                <a:spcPts val="0"/>
              </a:spcAft>
              <a:buNone/>
            </a:pPr>
            <a:r>
              <a:rPr lang="uk-UA" sz="4000" b="0" i="0" u="none" strike="noStrike" cap="none" dirty="0" smtClean="0">
                <a:solidFill>
                  <a:srgbClr val="002060"/>
                </a:solidFill>
                <a:latin typeface="Montserrat SemiBold" panose="00000700000000000000" pitchFamily="2" charset="-52"/>
                <a:sym typeface="Arial"/>
              </a:rPr>
              <a:t>Авангардівської </a:t>
            </a:r>
            <a:r>
              <a:rPr lang="uk-UA" sz="4000" b="0" i="0" u="none" strike="noStrike" cap="none" dirty="0">
                <a:solidFill>
                  <a:srgbClr val="002060"/>
                </a:solidFill>
                <a:latin typeface="Montserrat SemiBold" panose="00000700000000000000" pitchFamily="2" charset="-52"/>
                <a:sym typeface="Arial"/>
              </a:rPr>
              <a:t>громади</a:t>
            </a:r>
            <a:endParaRPr sz="4000" b="0" i="0" u="none" strike="noStrike" cap="none" dirty="0">
              <a:solidFill>
                <a:srgbClr val="002060"/>
              </a:solidFill>
              <a:latin typeface="Montserrat SemiBold" panose="00000700000000000000" pitchFamily="2" charset="-52"/>
              <a:sym typeface="Arial"/>
            </a:endParaRPr>
          </a:p>
        </p:txBody>
      </p:sp>
      <p:cxnSp>
        <p:nvCxnSpPr>
          <p:cNvPr id="91" name="Google Shape;91;p1"/>
          <p:cNvCxnSpPr/>
          <p:nvPr/>
        </p:nvCxnSpPr>
        <p:spPr>
          <a:xfrm>
            <a:off x="1" y="1927952"/>
            <a:ext cx="4973215" cy="0"/>
          </a:xfrm>
          <a:prstGeom prst="straightConnector1">
            <a:avLst/>
          </a:prstGeom>
          <a:noFill/>
          <a:ln w="57150" cap="flat" cmpd="sng">
            <a:solidFill>
              <a:schemeClr val="accent4"/>
            </a:solidFill>
            <a:prstDash val="solid"/>
            <a:miter lim="800000"/>
            <a:headEnd type="none" w="sm" len="sm"/>
            <a:tailEnd type="none" w="sm" len="sm"/>
          </a:ln>
        </p:spPr>
      </p:cxnSp>
      <p:cxnSp>
        <p:nvCxnSpPr>
          <p:cNvPr id="92" name="Google Shape;92;p1"/>
          <p:cNvCxnSpPr/>
          <p:nvPr/>
        </p:nvCxnSpPr>
        <p:spPr>
          <a:xfrm>
            <a:off x="6935821" y="1927952"/>
            <a:ext cx="5245245" cy="0"/>
          </a:xfrm>
          <a:prstGeom prst="straightConnector1">
            <a:avLst/>
          </a:prstGeom>
          <a:noFill/>
          <a:ln w="57150" cap="flat" cmpd="sng">
            <a:solidFill>
              <a:schemeClr val="accent4"/>
            </a:solidFill>
            <a:prstDash val="solid"/>
            <a:miter lim="800000"/>
            <a:headEnd type="none" w="sm" len="sm"/>
            <a:tailEnd type="none" w="sm" len="sm"/>
          </a:ln>
        </p:spPr>
      </p:cxnSp>
      <p:pic>
        <p:nvPicPr>
          <p:cNvPr id="93" name="Google Shape;93;p1"/>
          <p:cNvPicPr preferRelativeResize="0"/>
          <p:nvPr/>
        </p:nvPicPr>
        <p:blipFill rotWithShape="1">
          <a:blip r:embed="rId3">
            <a:alphaModFix/>
          </a:blip>
          <a:srcRect/>
          <a:stretch/>
        </p:blipFill>
        <p:spPr>
          <a:xfrm>
            <a:off x="2949032" y="291974"/>
            <a:ext cx="5993130" cy="5029200"/>
          </a:xfrm>
          <a:prstGeom prst="rect">
            <a:avLst/>
          </a:prstGeom>
          <a:noFill/>
          <a:ln>
            <a:noFill/>
          </a:ln>
        </p:spPr>
      </p:pic>
    </p:spTree>
    <p:extLst>
      <p:ext uri="{BB962C8B-B14F-4D97-AF65-F5344CB8AC3E}">
        <p14:creationId xmlns:p14="http://schemas.microsoft.com/office/powerpoint/2010/main" xmlns="" val="172067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75" name="Google Shape;175;p7"/>
          <p:cNvSpPr txBox="1"/>
          <p:nvPr/>
        </p:nvSpPr>
        <p:spPr>
          <a:xfrm>
            <a:off x="260271" y="579421"/>
            <a:ext cx="64419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cxnSp>
        <p:nvCxnSpPr>
          <p:cNvPr id="177" name="Google Shape;177;p7"/>
          <p:cNvCxnSpPr/>
          <p:nvPr/>
        </p:nvCxnSpPr>
        <p:spPr>
          <a:xfrm flipV="1">
            <a:off x="4138191" y="2213586"/>
            <a:ext cx="3832698" cy="10677"/>
          </a:xfrm>
          <a:prstGeom prst="straightConnector1">
            <a:avLst/>
          </a:prstGeom>
          <a:noFill/>
          <a:ln w="38100" cap="flat" cmpd="sng">
            <a:solidFill>
              <a:schemeClr val="accent4"/>
            </a:solidFill>
            <a:prstDash val="solid"/>
            <a:miter lim="800000"/>
            <a:headEnd type="none" w="sm" len="sm"/>
            <a:tailEnd type="none" w="sm" len="sm"/>
          </a:ln>
        </p:spPr>
      </p:cxnSp>
      <p:sp>
        <p:nvSpPr>
          <p:cNvPr id="181" name="Google Shape;181;p7"/>
          <p:cNvSpPr txBox="1"/>
          <p:nvPr/>
        </p:nvSpPr>
        <p:spPr>
          <a:xfrm>
            <a:off x="4221111" y="1751989"/>
            <a:ext cx="374977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SemiBold" panose="00000700000000000000" pitchFamily="2" charset="-52"/>
                <a:ea typeface="Proxima Nova"/>
                <a:cs typeface="Proxima Nova"/>
                <a:sym typeface="Proxima Nova"/>
              </a:rPr>
              <a:t>У сфері благоустрою</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4" name="Прямоугольник 3"/>
          <p:cNvSpPr/>
          <p:nvPr/>
        </p:nvSpPr>
        <p:spPr>
          <a:xfrm>
            <a:off x="260270" y="2402958"/>
            <a:ext cx="4428687" cy="4004180"/>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TextBox 20"/>
          <p:cNvSpPr txBox="1"/>
          <p:nvPr/>
        </p:nvSpPr>
        <p:spPr>
          <a:xfrm>
            <a:off x="260271" y="2505670"/>
            <a:ext cx="4273169" cy="1754326"/>
          </a:xfrm>
          <a:prstGeom prst="rect">
            <a:avLst/>
          </a:prstGeom>
          <a:noFill/>
        </p:spPr>
        <p:txBody>
          <a:bodyPr wrap="square" rtlCol="0">
            <a:spAutoFit/>
          </a:bodyPr>
          <a:lstStyle/>
          <a:p>
            <a:pPr algn="ctr"/>
            <a:r>
              <a:rPr lang="uk-UA" sz="1800" b="1" u="sng" dirty="0" smtClean="0">
                <a:solidFill>
                  <a:srgbClr val="182947"/>
                </a:solidFill>
                <a:latin typeface="Montserrat Light" panose="00000400000000000000" pitchFamily="2" charset="-52"/>
              </a:rPr>
              <a:t>Спільно</a:t>
            </a:r>
          </a:p>
          <a:p>
            <a:pPr algn="ctr"/>
            <a:r>
              <a:rPr lang="uk-UA" sz="1800" b="1" u="sng" dirty="0" smtClean="0">
                <a:solidFill>
                  <a:srgbClr val="182947"/>
                </a:solidFill>
                <a:latin typeface="Montserrat Light" panose="00000400000000000000" pitchFamily="2" charset="-52"/>
              </a:rPr>
              <a:t>організували/ініціювали/ провели такі профілактичні заходи:</a:t>
            </a:r>
          </a:p>
          <a:p>
            <a:pPr algn="ctr"/>
            <a:endParaRPr lang="uk-UA" sz="1800" b="1" u="sng" dirty="0" smtClean="0">
              <a:solidFill>
                <a:srgbClr val="182947"/>
              </a:solidFill>
              <a:latin typeface="Montserrat Light" panose="00000400000000000000" pitchFamily="2" charset="-52"/>
            </a:endParaRPr>
          </a:p>
          <a:p>
            <a:r>
              <a:rPr lang="uk-UA" sz="1800" b="1" u="sng" dirty="0" smtClean="0">
                <a:solidFill>
                  <a:srgbClr val="182947"/>
                </a:solidFill>
                <a:latin typeface="Montserrat Light" panose="00000400000000000000" pitchFamily="2" charset="-52"/>
              </a:rPr>
              <a:t>- Профілактичні заходи у сфері дотримання  правил благоустрою</a:t>
            </a:r>
            <a:endParaRPr lang="uk-UA" sz="1800" b="1" u="sng" dirty="0">
              <a:solidFill>
                <a:srgbClr val="182947"/>
              </a:solidFill>
              <a:latin typeface="Montserrat Light" panose="00000400000000000000" pitchFamily="2" charset="-52"/>
            </a:endParaRPr>
          </a:p>
        </p:txBody>
      </p:sp>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80883" y="4348716"/>
            <a:ext cx="4465675" cy="2498661"/>
          </a:xfrm>
          <a:prstGeom prst="rect">
            <a:avLst/>
          </a:prstGeom>
        </p:spPr>
      </p:pic>
      <p:sp>
        <p:nvSpPr>
          <p:cNvPr id="30" name="Прямоугольник 29"/>
          <p:cNvSpPr/>
          <p:nvPr/>
        </p:nvSpPr>
        <p:spPr>
          <a:xfrm>
            <a:off x="7625198" y="2402958"/>
            <a:ext cx="4373208" cy="4004179"/>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TextBox 30"/>
          <p:cNvSpPr txBox="1"/>
          <p:nvPr/>
        </p:nvSpPr>
        <p:spPr>
          <a:xfrm>
            <a:off x="7780714" y="2505670"/>
            <a:ext cx="4273169" cy="1200329"/>
          </a:xfrm>
          <a:prstGeom prst="rect">
            <a:avLst/>
          </a:prstGeom>
          <a:noFill/>
        </p:spPr>
        <p:txBody>
          <a:bodyPr wrap="square" rtlCol="0">
            <a:spAutoFit/>
          </a:bodyPr>
          <a:lstStyle/>
          <a:p>
            <a:pPr algn="ctr"/>
            <a:r>
              <a:rPr lang="uk-UA" sz="1800" b="1" u="sng" dirty="0" smtClean="0">
                <a:solidFill>
                  <a:srgbClr val="182947"/>
                </a:solidFill>
                <a:latin typeface="Montserrat Light" panose="00000400000000000000" pitchFamily="2" charset="-52"/>
              </a:rPr>
              <a:t>Співпраця по напрямку з такими комунальними службами: </a:t>
            </a:r>
          </a:p>
          <a:p>
            <a:pPr algn="ctr"/>
            <a:endParaRPr lang="uk-UA" sz="1800" b="1" u="sng" dirty="0" smtClean="0">
              <a:solidFill>
                <a:srgbClr val="182947"/>
              </a:solidFill>
              <a:latin typeface="Montserrat Light" panose="00000400000000000000" pitchFamily="2" charset="-52"/>
            </a:endParaRPr>
          </a:p>
          <a:p>
            <a:r>
              <a:rPr lang="uk-UA" sz="1800" b="1" u="sng" dirty="0" smtClean="0">
                <a:solidFill>
                  <a:srgbClr val="182947"/>
                </a:solidFill>
                <a:latin typeface="Montserrat Light" panose="00000400000000000000" pitchFamily="2" charset="-52"/>
              </a:rPr>
              <a:t>- ЖК </a:t>
            </a:r>
            <a:r>
              <a:rPr lang="uk-UA" sz="1800" b="1" u="sng" dirty="0" err="1" smtClean="0">
                <a:solidFill>
                  <a:srgbClr val="182947"/>
                </a:solidFill>
                <a:latin typeface="Montserrat Light" panose="00000400000000000000" pitchFamily="2" charset="-52"/>
              </a:rPr>
              <a:t>“Драгнава”</a:t>
            </a:r>
            <a:endParaRPr lang="uk-UA" sz="1800" b="1" u="sng" dirty="0">
              <a:solidFill>
                <a:srgbClr val="182947"/>
              </a:solidFill>
              <a:latin typeface="Montserrat Light" panose="00000400000000000000" pitchFamily="2" charset="-52"/>
            </a:endParaRPr>
          </a:p>
        </p:txBody>
      </p:sp>
      <p:sp>
        <p:nvSpPr>
          <p:cNvPr id="11" name="Google Shape;185;p7"/>
          <p:cNvSpPr txBox="1"/>
          <p:nvPr/>
        </p:nvSpPr>
        <p:spPr>
          <a:xfrm>
            <a:off x="5686798" y="341032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4</a:t>
            </a:r>
            <a:endParaRPr sz="3200" dirty="0">
              <a:solidFill>
                <a:srgbClr val="182947"/>
              </a:solidFill>
              <a:latin typeface="Montserrat SemiBold" panose="00000700000000000000" pitchFamily="2" charset="-52"/>
              <a:ea typeface="Proxima Nova"/>
              <a:cs typeface="Proxima Nova"/>
              <a:sym typeface="Proxima Nova"/>
            </a:endParaRPr>
          </a:p>
        </p:txBody>
      </p:sp>
      <p:pic>
        <p:nvPicPr>
          <p:cNvPr id="12" name="Google Shape;169;p6"/>
          <p:cNvPicPr preferRelativeResize="0"/>
          <p:nvPr/>
        </p:nvPicPr>
        <p:blipFill rotWithShape="1">
          <a:blip r:embed="rId5">
            <a:alphaModFix/>
          </a:blip>
          <a:srcRect/>
          <a:stretch/>
        </p:blipFill>
        <p:spPr>
          <a:xfrm>
            <a:off x="5661813" y="2423679"/>
            <a:ext cx="993282" cy="1046232"/>
          </a:xfrm>
          <a:prstGeom prst="rect">
            <a:avLst/>
          </a:prstGeom>
          <a:noFill/>
          <a:ln>
            <a:noFill/>
          </a:ln>
        </p:spPr>
      </p:pic>
    </p:spTree>
    <p:extLst>
      <p:ext uri="{BB962C8B-B14F-4D97-AF65-F5344CB8AC3E}">
        <p14:creationId xmlns:p14="http://schemas.microsoft.com/office/powerpoint/2010/main" xmlns="" val="1358896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1" name="TextBox 10"/>
          <p:cNvSpPr txBox="1"/>
          <p:nvPr/>
        </p:nvSpPr>
        <p:spPr>
          <a:xfrm>
            <a:off x="262645" y="525117"/>
            <a:ext cx="7173759" cy="523220"/>
          </a:xfrm>
          <a:prstGeom prst="rect">
            <a:avLst/>
          </a:prstGeom>
          <a:noFill/>
        </p:spPr>
        <p:txBody>
          <a:bodyPr wrap="none" rtlCol="0">
            <a:spAutoFit/>
          </a:bodyPr>
          <a:lstStyle/>
          <a:p>
            <a:r>
              <a:rPr lang="uk-UA" sz="2800" b="1" dirty="0" smtClean="0">
                <a:solidFill>
                  <a:schemeClr val="bg1"/>
                </a:solidFill>
                <a:latin typeface="Montserrat SemiBold" panose="00000700000000000000" pitchFamily="2" charset="-52"/>
                <a:cs typeface="Arial" panose="020B0604020202020204" pitchFamily="34" charset="0"/>
              </a:rPr>
              <a:t>ВЗАЄМОДІЯ З ІНШИМИ СЛУЖБАМИ</a:t>
            </a:r>
            <a:endParaRPr lang="uk-UA" sz="2800" b="1" dirty="0">
              <a:solidFill>
                <a:schemeClr val="bg1"/>
              </a:solidFill>
              <a:latin typeface="Montserrat SemiBold" panose="00000700000000000000" pitchFamily="2" charset="-52"/>
              <a:cs typeface="Arial" panose="020B0604020202020204" pitchFamily="34" charset="0"/>
            </a:endParaRPr>
          </a:p>
        </p:txBody>
      </p:sp>
      <p:cxnSp>
        <p:nvCxnSpPr>
          <p:cNvPr id="12" name="Прямая соединительная линия 11"/>
          <p:cNvCxnSpPr/>
          <p:nvPr/>
        </p:nvCxnSpPr>
        <p:spPr>
          <a:xfrm>
            <a:off x="776177" y="2062716"/>
            <a:ext cx="10686155" cy="103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796379" y="2062716"/>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2126873" y="2062716"/>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3383378" y="2058631"/>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a:off x="4708096" y="2081289"/>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a:off x="6074463" y="2058631"/>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7425549" y="2066802"/>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H="1">
            <a:off x="8756043" y="2066801"/>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H="1">
            <a:off x="10094388" y="2058630"/>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11462332" y="2058629"/>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103265" y="4510540"/>
            <a:ext cx="1811714" cy="646331"/>
          </a:xfrm>
          <a:prstGeom prst="rect">
            <a:avLst/>
          </a:prstGeom>
          <a:noFill/>
        </p:spPr>
        <p:txBody>
          <a:bodyPr wrap="none" rtlCol="0">
            <a:spAutoFit/>
          </a:bodyPr>
          <a:lstStyle/>
          <a:p>
            <a:pPr algn="r"/>
            <a:r>
              <a:rPr lang="uk-UA" sz="1800" dirty="0" smtClean="0">
                <a:solidFill>
                  <a:srgbClr val="182947"/>
                </a:solidFill>
                <a:latin typeface="Montserrat SemiBold" panose="00000700000000000000" pitchFamily="2" charset="-52"/>
              </a:rPr>
              <a:t>Громадські</a:t>
            </a:r>
          </a:p>
          <a:p>
            <a:pPr algn="r"/>
            <a:r>
              <a:rPr lang="uk-UA" sz="1800" dirty="0" smtClean="0">
                <a:solidFill>
                  <a:srgbClr val="182947"/>
                </a:solidFill>
                <a:latin typeface="Montserrat SemiBold" panose="00000700000000000000" pitchFamily="2" charset="-52"/>
              </a:rPr>
              <a:t> формування</a:t>
            </a:r>
            <a:endParaRPr lang="uk-UA" sz="1800" dirty="0">
              <a:solidFill>
                <a:srgbClr val="182947"/>
              </a:solidFill>
              <a:latin typeface="Montserrat SemiBold" panose="00000700000000000000" pitchFamily="2" charset="-52"/>
            </a:endParaRPr>
          </a:p>
        </p:txBody>
      </p:sp>
      <p:sp>
        <p:nvSpPr>
          <p:cNvPr id="41" name="TextBox 40"/>
          <p:cNvSpPr txBox="1"/>
          <p:nvPr/>
        </p:nvSpPr>
        <p:spPr>
          <a:xfrm rot="16200000">
            <a:off x="1679560" y="4238549"/>
            <a:ext cx="896399" cy="369332"/>
          </a:xfrm>
          <a:prstGeom prst="rect">
            <a:avLst/>
          </a:prstGeom>
          <a:noFill/>
        </p:spPr>
        <p:txBody>
          <a:bodyPr wrap="none" rtlCol="0">
            <a:spAutoFit/>
          </a:bodyPr>
          <a:lstStyle/>
          <a:p>
            <a:pPr algn="r"/>
            <a:r>
              <a:rPr lang="uk-UA" sz="1800" dirty="0" smtClean="0">
                <a:solidFill>
                  <a:srgbClr val="182947"/>
                </a:solidFill>
                <a:latin typeface="Montserrat SemiBold" panose="00000700000000000000" pitchFamily="2" charset="-52"/>
              </a:rPr>
              <a:t>ДСНС</a:t>
            </a:r>
            <a:endParaRPr lang="uk-UA" sz="1800" dirty="0">
              <a:solidFill>
                <a:srgbClr val="182947"/>
              </a:solidFill>
              <a:latin typeface="Montserrat SemiBold" panose="00000700000000000000" pitchFamily="2" charset="-52"/>
            </a:endParaRPr>
          </a:p>
        </p:txBody>
      </p:sp>
      <p:sp>
        <p:nvSpPr>
          <p:cNvPr id="43" name="TextBox 42"/>
          <p:cNvSpPr txBox="1"/>
          <p:nvPr/>
        </p:nvSpPr>
        <p:spPr>
          <a:xfrm rot="16200000">
            <a:off x="2043309" y="5019171"/>
            <a:ext cx="2582759" cy="400110"/>
          </a:xfrm>
          <a:prstGeom prst="rect">
            <a:avLst/>
          </a:prstGeom>
          <a:noFill/>
        </p:spPr>
        <p:txBody>
          <a:bodyPr wrap="none" rtlCol="0">
            <a:spAutoFit/>
          </a:bodyPr>
          <a:lstStyle/>
          <a:p>
            <a:pPr algn="r"/>
            <a:r>
              <a:rPr lang="uk-UA" sz="2000" dirty="0" smtClean="0">
                <a:solidFill>
                  <a:srgbClr val="182947"/>
                </a:solidFill>
                <a:latin typeface="Montserrat SemiBold" panose="00000700000000000000" pitchFamily="2" charset="-52"/>
              </a:rPr>
              <a:t>Заклади охорони</a:t>
            </a:r>
            <a:endParaRPr lang="uk-UA" sz="2000" dirty="0">
              <a:solidFill>
                <a:srgbClr val="182947"/>
              </a:solidFill>
              <a:latin typeface="Montserrat SemiBold" panose="00000700000000000000" pitchFamily="2" charset="-52"/>
            </a:endParaRPr>
          </a:p>
        </p:txBody>
      </p:sp>
      <p:sp>
        <p:nvSpPr>
          <p:cNvPr id="44" name="TextBox 43"/>
          <p:cNvSpPr txBox="1"/>
          <p:nvPr/>
        </p:nvSpPr>
        <p:spPr>
          <a:xfrm rot="16200000">
            <a:off x="3179853" y="4896060"/>
            <a:ext cx="2892137" cy="646331"/>
          </a:xfrm>
          <a:prstGeom prst="rect">
            <a:avLst/>
          </a:prstGeom>
          <a:noFill/>
        </p:spPr>
        <p:txBody>
          <a:bodyPr wrap="none" rtlCol="0">
            <a:spAutoFit/>
          </a:bodyPr>
          <a:lstStyle/>
          <a:p>
            <a:pPr algn="r"/>
            <a:r>
              <a:rPr lang="uk-UA" sz="1800" dirty="0" smtClean="0">
                <a:solidFill>
                  <a:srgbClr val="182947"/>
                </a:solidFill>
                <a:latin typeface="Montserrat SemiBold" panose="00000700000000000000" pitchFamily="2" charset="-52"/>
              </a:rPr>
              <a:t>Безоплатна вторинна</a:t>
            </a:r>
          </a:p>
          <a:p>
            <a:pPr algn="r"/>
            <a:r>
              <a:rPr lang="uk-UA" sz="1800" dirty="0" smtClean="0">
                <a:solidFill>
                  <a:srgbClr val="182947"/>
                </a:solidFill>
                <a:latin typeface="Montserrat SemiBold" panose="00000700000000000000" pitchFamily="2" charset="-52"/>
              </a:rPr>
              <a:t>Правова допомога</a:t>
            </a:r>
            <a:endParaRPr lang="uk-UA" sz="1800" dirty="0">
              <a:solidFill>
                <a:srgbClr val="182947"/>
              </a:solidFill>
              <a:latin typeface="Montserrat SemiBold" panose="00000700000000000000" pitchFamily="2" charset="-52"/>
            </a:endParaRPr>
          </a:p>
        </p:txBody>
      </p:sp>
      <p:sp>
        <p:nvSpPr>
          <p:cNvPr id="45" name="TextBox 44"/>
          <p:cNvSpPr txBox="1"/>
          <p:nvPr/>
        </p:nvSpPr>
        <p:spPr>
          <a:xfrm rot="16200000">
            <a:off x="5191206" y="4519193"/>
            <a:ext cx="1552028" cy="369332"/>
          </a:xfrm>
          <a:prstGeom prst="rect">
            <a:avLst/>
          </a:prstGeom>
          <a:noFill/>
        </p:spPr>
        <p:txBody>
          <a:bodyPr wrap="none" rtlCol="0">
            <a:spAutoFit/>
          </a:bodyPr>
          <a:lstStyle/>
          <a:p>
            <a:pPr algn="r"/>
            <a:r>
              <a:rPr lang="uk-UA" sz="1800" dirty="0" smtClean="0">
                <a:solidFill>
                  <a:srgbClr val="182947"/>
                </a:solidFill>
                <a:latin typeface="Montserrat SemiBold" panose="00000700000000000000" pitchFamily="2" charset="-52"/>
              </a:rPr>
              <a:t>Волонтери</a:t>
            </a:r>
            <a:endParaRPr lang="uk-UA" sz="1800" dirty="0">
              <a:solidFill>
                <a:srgbClr val="182947"/>
              </a:solidFill>
              <a:latin typeface="Montserrat SemiBold" panose="00000700000000000000" pitchFamily="2" charset="-52"/>
            </a:endParaRPr>
          </a:p>
        </p:txBody>
      </p:sp>
      <p:sp>
        <p:nvSpPr>
          <p:cNvPr id="46" name="TextBox 45"/>
          <p:cNvSpPr txBox="1"/>
          <p:nvPr/>
        </p:nvSpPr>
        <p:spPr>
          <a:xfrm rot="16200000">
            <a:off x="6412475" y="4576259"/>
            <a:ext cx="1943161" cy="646331"/>
          </a:xfrm>
          <a:prstGeom prst="rect">
            <a:avLst/>
          </a:prstGeom>
          <a:noFill/>
        </p:spPr>
        <p:txBody>
          <a:bodyPr wrap="none" rtlCol="0">
            <a:spAutoFit/>
          </a:bodyPr>
          <a:lstStyle/>
          <a:p>
            <a:pPr algn="r"/>
            <a:r>
              <a:rPr lang="uk-UA" sz="1800" dirty="0" smtClean="0">
                <a:solidFill>
                  <a:srgbClr val="182947"/>
                </a:solidFill>
                <a:latin typeface="Montserrat SemiBold" panose="00000700000000000000" pitchFamily="2" charset="-52"/>
              </a:rPr>
              <a:t>Лісові</a:t>
            </a:r>
          </a:p>
          <a:p>
            <a:pPr algn="r"/>
            <a:r>
              <a:rPr lang="uk-UA" sz="1800" dirty="0" smtClean="0">
                <a:solidFill>
                  <a:srgbClr val="182947"/>
                </a:solidFill>
                <a:latin typeface="Montserrat SemiBold" panose="00000700000000000000" pitchFamily="2" charset="-52"/>
              </a:rPr>
              <a:t> господарства</a:t>
            </a:r>
            <a:endParaRPr lang="uk-UA" sz="1800" dirty="0">
              <a:solidFill>
                <a:srgbClr val="182947"/>
              </a:solidFill>
              <a:latin typeface="Montserrat SemiBold" panose="00000700000000000000" pitchFamily="2" charset="-52"/>
            </a:endParaRPr>
          </a:p>
        </p:txBody>
      </p:sp>
      <p:sp>
        <p:nvSpPr>
          <p:cNvPr id="47" name="TextBox 46"/>
          <p:cNvSpPr txBox="1"/>
          <p:nvPr/>
        </p:nvSpPr>
        <p:spPr>
          <a:xfrm rot="16200000">
            <a:off x="7756807" y="4576259"/>
            <a:ext cx="1879041" cy="646331"/>
          </a:xfrm>
          <a:prstGeom prst="rect">
            <a:avLst/>
          </a:prstGeom>
          <a:noFill/>
        </p:spPr>
        <p:txBody>
          <a:bodyPr wrap="none" rtlCol="0">
            <a:spAutoFit/>
          </a:bodyPr>
          <a:lstStyle/>
          <a:p>
            <a:pPr algn="r"/>
            <a:r>
              <a:rPr lang="uk-UA" sz="1800" dirty="0" smtClean="0">
                <a:solidFill>
                  <a:srgbClr val="182947"/>
                </a:solidFill>
                <a:latin typeface="Montserrat SemiBold" panose="00000700000000000000" pitchFamily="2" charset="-52"/>
              </a:rPr>
              <a:t>Рибне</a:t>
            </a:r>
          </a:p>
          <a:p>
            <a:pPr algn="r"/>
            <a:r>
              <a:rPr lang="uk-UA" sz="1800" dirty="0" smtClean="0">
                <a:solidFill>
                  <a:srgbClr val="182947"/>
                </a:solidFill>
                <a:latin typeface="Montserrat SemiBold" panose="00000700000000000000" pitchFamily="2" charset="-52"/>
              </a:rPr>
              <a:t>господарства</a:t>
            </a:r>
            <a:endParaRPr lang="uk-UA" sz="1800" dirty="0">
              <a:solidFill>
                <a:srgbClr val="182947"/>
              </a:solidFill>
              <a:latin typeface="Montserrat SemiBold" panose="00000700000000000000" pitchFamily="2" charset="-52"/>
            </a:endParaRPr>
          </a:p>
        </p:txBody>
      </p:sp>
      <p:sp>
        <p:nvSpPr>
          <p:cNvPr id="48" name="TextBox 47"/>
          <p:cNvSpPr txBox="1"/>
          <p:nvPr/>
        </p:nvSpPr>
        <p:spPr>
          <a:xfrm rot="16200000">
            <a:off x="8648368" y="5042780"/>
            <a:ext cx="2906565" cy="646331"/>
          </a:xfrm>
          <a:prstGeom prst="rect">
            <a:avLst/>
          </a:prstGeom>
          <a:noFill/>
        </p:spPr>
        <p:txBody>
          <a:bodyPr wrap="none" rtlCol="0">
            <a:spAutoFit/>
          </a:bodyPr>
          <a:lstStyle/>
          <a:p>
            <a:pPr algn="r"/>
            <a:r>
              <a:rPr lang="uk-UA" sz="1800" dirty="0" smtClean="0">
                <a:solidFill>
                  <a:srgbClr val="182947"/>
                </a:solidFill>
                <a:latin typeface="Montserrat SemiBold" panose="00000700000000000000" pitchFamily="2" charset="-52"/>
              </a:rPr>
              <a:t>Служба</a:t>
            </a:r>
          </a:p>
          <a:p>
            <a:pPr algn="r"/>
            <a:r>
              <a:rPr lang="uk-UA" sz="1800" dirty="0" smtClean="0">
                <a:solidFill>
                  <a:srgbClr val="182947"/>
                </a:solidFill>
                <a:latin typeface="Montserrat SemiBold" panose="00000700000000000000" pitchFamily="2" charset="-52"/>
              </a:rPr>
              <a:t> земельного кадастру</a:t>
            </a:r>
            <a:endParaRPr lang="uk-UA" sz="1800" dirty="0">
              <a:solidFill>
                <a:srgbClr val="182947"/>
              </a:solidFill>
              <a:latin typeface="Montserrat SemiBold" panose="00000700000000000000" pitchFamily="2" charset="-52"/>
            </a:endParaRPr>
          </a:p>
        </p:txBody>
      </p:sp>
      <p:sp>
        <p:nvSpPr>
          <p:cNvPr id="49" name="TextBox 48"/>
          <p:cNvSpPr txBox="1"/>
          <p:nvPr/>
        </p:nvSpPr>
        <p:spPr>
          <a:xfrm rot="16200000">
            <a:off x="10013198" y="5035493"/>
            <a:ext cx="2768708" cy="646331"/>
          </a:xfrm>
          <a:prstGeom prst="rect">
            <a:avLst/>
          </a:prstGeom>
          <a:noFill/>
        </p:spPr>
        <p:txBody>
          <a:bodyPr wrap="none" rtlCol="0">
            <a:spAutoFit/>
          </a:bodyPr>
          <a:lstStyle/>
          <a:p>
            <a:pPr algn="r"/>
            <a:r>
              <a:rPr lang="uk-UA" sz="1800" dirty="0" smtClean="0">
                <a:solidFill>
                  <a:srgbClr val="182947"/>
                </a:solidFill>
                <a:latin typeface="Montserrat SemiBold" panose="00000700000000000000" pitchFamily="2" charset="-52"/>
              </a:rPr>
              <a:t>Служба</a:t>
            </a:r>
          </a:p>
          <a:p>
            <a:pPr algn="r"/>
            <a:r>
              <a:rPr lang="uk-UA" sz="1800" dirty="0" smtClean="0">
                <a:solidFill>
                  <a:srgbClr val="182947"/>
                </a:solidFill>
                <a:latin typeface="Montserrat SemiBold" panose="00000700000000000000" pitchFamily="2" charset="-52"/>
              </a:rPr>
              <a:t> соціального захисту</a:t>
            </a:r>
            <a:endParaRPr lang="uk-UA" sz="1800" dirty="0">
              <a:solidFill>
                <a:srgbClr val="182947"/>
              </a:solidFill>
              <a:latin typeface="Montserrat SemiBold" panose="00000700000000000000" pitchFamily="2" charset="-52"/>
            </a:endParaRPr>
          </a:p>
        </p:txBody>
      </p:sp>
      <p:pic>
        <p:nvPicPr>
          <p:cNvPr id="13" name="Рисунок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656886" y="2452882"/>
            <a:ext cx="1590671" cy="159067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349868" y="2453236"/>
            <a:ext cx="1575744" cy="1575744"/>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965469" y="2453761"/>
            <a:ext cx="1596850" cy="1596850"/>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91546" y="2452882"/>
            <a:ext cx="1588287" cy="1588287"/>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245706" y="2461052"/>
            <a:ext cx="1560112" cy="1560112"/>
          </a:xfrm>
          <a:prstGeom prst="rect">
            <a:avLst/>
          </a:prstGeom>
        </p:spPr>
      </p:pic>
      <p:pic>
        <p:nvPicPr>
          <p:cNvPr id="20" name="Рисунок 1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97342" y="2461052"/>
            <a:ext cx="1560112" cy="1560112"/>
          </a:xfrm>
          <a:prstGeom prst="rect">
            <a:avLst/>
          </a:prstGeom>
        </p:spPr>
      </p:pic>
      <p:pic>
        <p:nvPicPr>
          <p:cNvPr id="18" name="Рисунок 1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608510" y="2452882"/>
            <a:ext cx="1560112" cy="1560112"/>
          </a:xfrm>
          <a:prstGeom prst="rect">
            <a:avLst/>
          </a:prstGeom>
        </p:spPr>
      </p:pic>
      <p:pic>
        <p:nvPicPr>
          <p:cNvPr id="17" name="Рисунок 1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326184" y="2437164"/>
            <a:ext cx="1584000" cy="1584000"/>
          </a:xfrm>
          <a:prstGeom prst="rect">
            <a:avLst/>
          </a:prstGeom>
        </p:spPr>
      </p:pic>
      <p:pic>
        <p:nvPicPr>
          <p:cNvPr id="16" name="Рисунок 1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5066" y="2437164"/>
            <a:ext cx="1584000" cy="1584000"/>
          </a:xfrm>
          <a:prstGeom prst="rect">
            <a:avLst/>
          </a:prstGeom>
        </p:spPr>
      </p:pic>
    </p:spTree>
    <p:extLst>
      <p:ext uri="{BB962C8B-B14F-4D97-AF65-F5344CB8AC3E}">
        <p14:creationId xmlns:p14="http://schemas.microsoft.com/office/powerpoint/2010/main" xmlns="" val="352981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8"/>
          <p:cNvPicPr preferRelativeResize="0"/>
          <p:nvPr/>
        </p:nvPicPr>
        <p:blipFill rotWithShape="1">
          <a:blip r:embed="rId3">
            <a:alphaModFix/>
          </a:blip>
          <a:srcRect/>
          <a:stretch/>
        </p:blipFill>
        <p:spPr>
          <a:xfrm>
            <a:off x="-66677" y="-1043"/>
            <a:ext cx="12258677" cy="6857960"/>
          </a:xfrm>
          <a:prstGeom prst="rect">
            <a:avLst/>
          </a:prstGeom>
          <a:noFill/>
          <a:ln>
            <a:noFill/>
          </a:ln>
        </p:spPr>
      </p:pic>
      <p:sp>
        <p:nvSpPr>
          <p:cNvPr id="201" name="Google Shape;201;p8"/>
          <p:cNvSpPr txBox="1"/>
          <p:nvPr/>
        </p:nvSpPr>
        <p:spPr>
          <a:xfrm>
            <a:off x="260271" y="579421"/>
            <a:ext cx="551144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202" name="Google Shape;202;p8"/>
          <p:cNvSpPr txBox="1"/>
          <p:nvPr/>
        </p:nvSpPr>
        <p:spPr>
          <a:xfrm>
            <a:off x="992042" y="1868585"/>
            <a:ext cx="617243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громадської безпеки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03" name="Google Shape;203;p8"/>
          <p:cNvCxnSpPr/>
          <p:nvPr/>
        </p:nvCxnSpPr>
        <p:spPr>
          <a:xfrm>
            <a:off x="1044022" y="2452313"/>
            <a:ext cx="5728567" cy="10139"/>
          </a:xfrm>
          <a:prstGeom prst="straightConnector1">
            <a:avLst/>
          </a:prstGeom>
          <a:noFill/>
          <a:ln w="28575" cap="flat" cmpd="sng">
            <a:solidFill>
              <a:schemeClr val="accent4"/>
            </a:solidFill>
            <a:prstDash val="solid"/>
            <a:miter lim="800000"/>
            <a:headEnd type="none" w="sm" len="sm"/>
            <a:tailEnd type="none" w="sm" len="sm"/>
          </a:ln>
        </p:spPr>
      </p:cxnSp>
      <p:sp>
        <p:nvSpPr>
          <p:cNvPr id="204" name="Google Shape;204;p8"/>
          <p:cNvSpPr txBox="1"/>
          <p:nvPr/>
        </p:nvSpPr>
        <p:spPr>
          <a:xfrm>
            <a:off x="400949" y="2629967"/>
            <a:ext cx="9456484"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Medium" panose="00000600000000000000" pitchFamily="2" charset="-52"/>
                <a:ea typeface="Proxima Nova"/>
                <a:cs typeface="Proxima Nova"/>
                <a:sym typeface="Proxima Nova"/>
              </a:rPr>
              <a:t>СТ. 44 КУпАП </a:t>
            </a:r>
            <a:endParaRPr dirty="0">
              <a:latin typeface="Montserrat Medium" panose="000006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Незаконні виробництво, придбання, зберігання, перевезення, пересилання</a:t>
            </a:r>
            <a:endParaRPr sz="1600" dirty="0">
              <a:latin typeface="Montserrat Light" panose="000004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наркотичних засобів без мети збуту в невеликих розмірів</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08" name="Google Shape;208;p8"/>
          <p:cNvSpPr txBox="1"/>
          <p:nvPr/>
        </p:nvSpPr>
        <p:spPr>
          <a:xfrm>
            <a:off x="402929" y="3510170"/>
            <a:ext cx="5226128"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51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Дрібне викрадення чужого майна</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10" name="Google Shape;210;p8"/>
          <p:cNvSpPr txBox="1"/>
          <p:nvPr/>
        </p:nvSpPr>
        <p:spPr>
          <a:xfrm>
            <a:off x="400948" y="4240236"/>
            <a:ext cx="983832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152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Порушення державних стандартів, норм і </a:t>
            </a:r>
            <a:r>
              <a:rPr lang="uk-UA" sz="1600" dirty="0" smtClean="0">
                <a:solidFill>
                  <a:srgbClr val="182947"/>
                </a:solidFill>
                <a:latin typeface="Montserrat Light" panose="00000400000000000000" pitchFamily="2" charset="-52"/>
                <a:ea typeface="Proxima Nova"/>
                <a:cs typeface="Proxima Nova"/>
                <a:sym typeface="Proxima Nova"/>
              </a:rPr>
              <a:t>правил</a:t>
            </a:r>
            <a:r>
              <a:rPr lang="uk-UA" sz="1600" dirty="0">
                <a:latin typeface="Montserrat Light" panose="00000400000000000000" pitchFamily="2" charset="-52"/>
                <a:ea typeface="Proxima Nova"/>
              </a:rPr>
              <a:t> </a:t>
            </a:r>
            <a:r>
              <a:rPr lang="uk-UA" sz="1600" dirty="0" smtClean="0">
                <a:solidFill>
                  <a:srgbClr val="182947"/>
                </a:solidFill>
                <a:latin typeface="Montserrat Light" panose="00000400000000000000" pitchFamily="2" charset="-52"/>
                <a:ea typeface="Proxima Nova"/>
                <a:cs typeface="Proxima Nova"/>
                <a:sym typeface="Proxima Nova"/>
              </a:rPr>
              <a:t>у </a:t>
            </a:r>
            <a:r>
              <a:rPr lang="uk-UA" sz="1600" dirty="0">
                <a:solidFill>
                  <a:srgbClr val="182947"/>
                </a:solidFill>
                <a:latin typeface="Montserrat Light" panose="00000400000000000000" pitchFamily="2" charset="-52"/>
                <a:ea typeface="Proxima Nova"/>
                <a:cs typeface="Proxima Nova"/>
                <a:sym typeface="Proxima Nova"/>
              </a:rPr>
              <a:t>сфері благоустрою населених пунктів</a:t>
            </a:r>
            <a:endParaRPr sz="1600" dirty="0">
              <a:solidFill>
                <a:srgbClr val="182947"/>
              </a:solidFill>
              <a:latin typeface="Montserrat Light" panose="00000400000000000000" pitchFamily="2" charset="-52"/>
              <a:ea typeface="Proxima Nova"/>
              <a:cs typeface="Proxima Nova"/>
              <a:sym typeface="Proxima Nova"/>
            </a:endParaRPr>
          </a:p>
        </p:txBody>
      </p:sp>
      <p:pic>
        <p:nvPicPr>
          <p:cNvPr id="212" name="Google Shape;212;p8"/>
          <p:cNvPicPr preferRelativeResize="0"/>
          <p:nvPr/>
        </p:nvPicPr>
        <p:blipFill rotWithShape="1">
          <a:blip r:embed="rId4">
            <a:alphaModFix/>
          </a:blip>
          <a:srcRect/>
          <a:stretch/>
        </p:blipFill>
        <p:spPr>
          <a:xfrm>
            <a:off x="260272" y="1833434"/>
            <a:ext cx="578684" cy="634350"/>
          </a:xfrm>
          <a:prstGeom prst="rect">
            <a:avLst/>
          </a:prstGeom>
          <a:noFill/>
          <a:ln>
            <a:noFill/>
          </a:ln>
        </p:spPr>
      </p:pic>
      <p:sp>
        <p:nvSpPr>
          <p:cNvPr id="16" name="Google Shape;185;p7"/>
          <p:cNvSpPr txBox="1"/>
          <p:nvPr/>
        </p:nvSpPr>
        <p:spPr>
          <a:xfrm>
            <a:off x="10706894" y="279327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7" name="Google Shape;185;p7"/>
          <p:cNvSpPr txBox="1"/>
          <p:nvPr/>
        </p:nvSpPr>
        <p:spPr>
          <a:xfrm>
            <a:off x="10706894" y="3655501"/>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12</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8" name="Google Shape;185;p7"/>
          <p:cNvSpPr txBox="1"/>
          <p:nvPr/>
        </p:nvSpPr>
        <p:spPr>
          <a:xfrm>
            <a:off x="10732447" y="4439454"/>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9" name="Google Shape;221;p9"/>
          <p:cNvSpPr txBox="1"/>
          <p:nvPr/>
        </p:nvSpPr>
        <p:spPr>
          <a:xfrm>
            <a:off x="400948" y="4974834"/>
            <a:ext cx="10109141"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156 КУпАП </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Порушення правил торгівлі пивом, </a:t>
            </a:r>
            <a:r>
              <a:rPr lang="uk-UA" sz="1600" dirty="0" smtClean="0">
                <a:solidFill>
                  <a:srgbClr val="182947"/>
                </a:solidFill>
                <a:latin typeface="Montserrat Light" panose="00000400000000000000" pitchFamily="2" charset="-52"/>
                <a:ea typeface="Proxima Nova"/>
                <a:cs typeface="Proxima Nova"/>
                <a:sym typeface="Proxima Nova"/>
              </a:rPr>
              <a:t>алкогольними,</a:t>
            </a:r>
            <a:r>
              <a:rPr lang="uk-UA" sz="1600" dirty="0">
                <a:latin typeface="Montserrat Light" panose="00000400000000000000" pitchFamily="2" charset="-52"/>
                <a:ea typeface="Proxima Nova"/>
              </a:rPr>
              <a:t> </a:t>
            </a:r>
            <a:r>
              <a:rPr lang="uk-UA" sz="1600" dirty="0" smtClean="0">
                <a:solidFill>
                  <a:srgbClr val="182947"/>
                </a:solidFill>
                <a:latin typeface="Montserrat Light" panose="00000400000000000000" pitchFamily="2" charset="-52"/>
                <a:ea typeface="Proxima Nova"/>
                <a:cs typeface="Proxima Nova"/>
                <a:sym typeface="Proxima Nova"/>
              </a:rPr>
              <a:t>слабоалкогольними </a:t>
            </a:r>
            <a:r>
              <a:rPr lang="uk-UA" sz="1600" dirty="0">
                <a:solidFill>
                  <a:srgbClr val="182947"/>
                </a:solidFill>
                <a:latin typeface="Montserrat Light" panose="00000400000000000000" pitchFamily="2" charset="-52"/>
                <a:ea typeface="Proxima Nova"/>
                <a:cs typeface="Proxima Nova"/>
                <a:sym typeface="Proxima Nova"/>
              </a:rPr>
              <a:t>напоями і тютюновими </a:t>
            </a:r>
            <a:r>
              <a:rPr lang="uk-UA" sz="1600" dirty="0" smtClean="0">
                <a:solidFill>
                  <a:srgbClr val="182947"/>
                </a:solidFill>
                <a:latin typeface="Montserrat Light" panose="00000400000000000000" pitchFamily="2" charset="-52"/>
                <a:ea typeface="Proxima Nova"/>
                <a:cs typeface="Proxima Nova"/>
                <a:sym typeface="Proxima Nova"/>
              </a:rPr>
              <a:t>виробами</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0" name="Google Shape;185;p7"/>
          <p:cNvSpPr txBox="1"/>
          <p:nvPr/>
        </p:nvSpPr>
        <p:spPr>
          <a:xfrm>
            <a:off x="10732447" y="519173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1" name="Google Shape;237;p10"/>
          <p:cNvSpPr txBox="1"/>
          <p:nvPr/>
        </p:nvSpPr>
        <p:spPr>
          <a:xfrm>
            <a:off x="400948" y="5951121"/>
            <a:ext cx="9177864" cy="861734"/>
          </a:xfrm>
          <a:prstGeom prst="rect">
            <a:avLst/>
          </a:prstGeom>
          <a:noFill/>
          <a:ln>
            <a:noFill/>
          </a:ln>
        </p:spPr>
        <p:txBody>
          <a:bodyPr spcFirstLastPara="1" wrap="square" lIns="91425" tIns="45700" rIns="91425" bIns="45700" anchor="t" anchorCtr="0">
            <a:spAutoFit/>
          </a:bodyPr>
          <a:lstStyle/>
          <a:p>
            <a:pPr lvl="0"/>
            <a:r>
              <a:rPr lang="uk-UA" sz="1800" b="1" dirty="0">
                <a:solidFill>
                  <a:srgbClr val="182947"/>
                </a:solidFill>
                <a:latin typeface="Montserrat SemiBold" panose="00000700000000000000" pitchFamily="2" charset="-52"/>
                <a:ea typeface="Proxima Nova"/>
                <a:cs typeface="Proxima Nova"/>
                <a:sym typeface="Proxima Nova"/>
              </a:rPr>
              <a:t>СТ. </a:t>
            </a:r>
            <a:r>
              <a:rPr lang="uk-UA" sz="1800" b="1" dirty="0" smtClean="0">
                <a:solidFill>
                  <a:srgbClr val="182947"/>
                </a:solidFill>
                <a:latin typeface="Montserrat SemiBold" panose="00000700000000000000" pitchFamily="2" charset="-52"/>
                <a:ea typeface="Proxima Nova"/>
                <a:cs typeface="Proxima Nova"/>
                <a:sym typeface="Proxima Nova"/>
              </a:rPr>
              <a:t>187 </a:t>
            </a:r>
            <a:r>
              <a:rPr lang="uk-UA" sz="1800" b="1" dirty="0" err="1">
                <a:solidFill>
                  <a:srgbClr val="182947"/>
                </a:solidFill>
                <a:latin typeface="Montserrat SemiBold" panose="00000700000000000000" pitchFamily="2" charset="-52"/>
                <a:ea typeface="Proxima Nova"/>
                <a:cs typeface="Proxima Nova"/>
                <a:sym typeface="Proxima Nova"/>
              </a:rPr>
              <a:t>КУпАП</a:t>
            </a:r>
            <a:r>
              <a:rPr lang="uk-UA" sz="1800" b="1" dirty="0">
                <a:solidFill>
                  <a:srgbClr val="182947"/>
                </a:solidFill>
                <a:latin typeface="Montserrat SemiBold" panose="00000700000000000000" pitchFamily="2" charset="-52"/>
                <a:ea typeface="Proxima Nova"/>
                <a:cs typeface="Proxima Nova"/>
                <a:sym typeface="Proxima Nova"/>
              </a:rPr>
              <a:t> </a:t>
            </a:r>
            <a:endParaRPr lang="uk-UA" sz="1800" b="1" dirty="0" smtClean="0">
              <a:solidFill>
                <a:srgbClr val="182947"/>
              </a:solidFill>
              <a:latin typeface="Montserrat SemiBold" panose="00000700000000000000" pitchFamily="2" charset="-52"/>
              <a:ea typeface="Proxima Nova"/>
              <a:cs typeface="Proxima Nova"/>
              <a:sym typeface="Proxima Nova"/>
            </a:endParaRPr>
          </a:p>
          <a:p>
            <a:pPr lvl="0"/>
            <a:r>
              <a:rPr lang="ru-RU" sz="1600" dirty="0" err="1" smtClean="0">
                <a:solidFill>
                  <a:schemeClr val="bg2"/>
                </a:solidFill>
                <a:latin typeface="Montserrat Light" charset="-52"/>
              </a:rPr>
              <a:t>Порушення</a:t>
            </a:r>
            <a:r>
              <a:rPr lang="ru-RU" sz="1600" dirty="0" smtClean="0">
                <a:solidFill>
                  <a:schemeClr val="bg2"/>
                </a:solidFill>
                <a:latin typeface="Montserrat Light" charset="-52"/>
              </a:rPr>
              <a:t> правил </a:t>
            </a:r>
            <a:r>
              <a:rPr lang="ru-RU" sz="1600" dirty="0" err="1" smtClean="0">
                <a:solidFill>
                  <a:schemeClr val="bg2"/>
                </a:solidFill>
                <a:latin typeface="Montserrat Light" charset="-52"/>
              </a:rPr>
              <a:t>адміністративного</a:t>
            </a:r>
            <a:r>
              <a:rPr lang="ru-RU" sz="1600" dirty="0" smtClean="0">
                <a:solidFill>
                  <a:schemeClr val="bg2"/>
                </a:solidFill>
                <a:latin typeface="Montserrat Light" charset="-52"/>
              </a:rPr>
              <a:t> </a:t>
            </a:r>
            <a:r>
              <a:rPr lang="ru-RU" sz="1600" dirty="0" err="1" smtClean="0">
                <a:solidFill>
                  <a:schemeClr val="bg2"/>
                </a:solidFill>
                <a:latin typeface="Montserrat Light" charset="-52"/>
              </a:rPr>
              <a:t>нагляду</a:t>
            </a:r>
            <a:r>
              <a:rPr lang="ru-RU" sz="1600" dirty="0" smtClean="0">
                <a:solidFill>
                  <a:schemeClr val="bg2"/>
                </a:solidFill>
                <a:latin typeface="Montserrat Light" charset="-52"/>
              </a:rPr>
              <a:t> </a:t>
            </a:r>
            <a:r>
              <a:rPr lang="ru-RU" sz="1600" dirty="0" err="1" smtClean="0">
                <a:solidFill>
                  <a:schemeClr val="bg2"/>
                </a:solidFill>
                <a:latin typeface="Montserrat Light" charset="-52"/>
              </a:rPr>
              <a:t>тягнуть</a:t>
            </a:r>
            <a:r>
              <a:rPr lang="ru-RU" sz="1600" dirty="0" smtClean="0">
                <a:solidFill>
                  <a:schemeClr val="bg2"/>
                </a:solidFill>
                <a:latin typeface="Montserrat Light" charset="-52"/>
              </a:rPr>
              <a:t> за собою </a:t>
            </a:r>
            <a:r>
              <a:rPr lang="ru-RU" sz="1600" dirty="0" err="1" smtClean="0">
                <a:solidFill>
                  <a:schemeClr val="bg2"/>
                </a:solidFill>
                <a:latin typeface="Montserrat Light" charset="-52"/>
              </a:rPr>
              <a:t>накладення</a:t>
            </a:r>
            <a:r>
              <a:rPr lang="ru-RU" sz="1600" dirty="0" smtClean="0">
                <a:solidFill>
                  <a:schemeClr val="bg2"/>
                </a:solidFill>
                <a:latin typeface="Montserrat Light" charset="-52"/>
              </a:rPr>
              <a:t> штрафу від </a:t>
            </a:r>
            <a:r>
              <a:rPr lang="ru-RU" sz="1600" dirty="0" err="1" smtClean="0">
                <a:solidFill>
                  <a:schemeClr val="bg2"/>
                </a:solidFill>
                <a:latin typeface="Montserrat Light" charset="-52"/>
              </a:rPr>
              <a:t>трьох</a:t>
            </a:r>
            <a:r>
              <a:rPr lang="ru-RU" sz="1600" dirty="0" smtClean="0">
                <a:solidFill>
                  <a:schemeClr val="bg2"/>
                </a:solidFill>
                <a:latin typeface="Montserrat Light" charset="-52"/>
              </a:rPr>
              <a:t> до десяти </a:t>
            </a:r>
            <a:r>
              <a:rPr lang="ru-RU" sz="1600" dirty="0" err="1" smtClean="0">
                <a:solidFill>
                  <a:schemeClr val="bg2"/>
                </a:solidFill>
                <a:latin typeface="Montserrat Light" charset="-52"/>
              </a:rPr>
              <a:t>неоподатковуваних</a:t>
            </a:r>
            <a:r>
              <a:rPr lang="ru-RU" sz="1600" dirty="0" smtClean="0">
                <a:solidFill>
                  <a:schemeClr val="bg2"/>
                </a:solidFill>
                <a:latin typeface="Montserrat Light" charset="-52"/>
              </a:rPr>
              <a:t> </a:t>
            </a:r>
            <a:r>
              <a:rPr lang="ru-RU" sz="1600" dirty="0" err="1" smtClean="0">
                <a:solidFill>
                  <a:schemeClr val="bg2"/>
                </a:solidFill>
                <a:latin typeface="Montserrat Light" charset="-52"/>
              </a:rPr>
              <a:t>мінімумів</a:t>
            </a:r>
            <a:r>
              <a:rPr lang="ru-RU" sz="1600" dirty="0" smtClean="0">
                <a:solidFill>
                  <a:schemeClr val="bg2"/>
                </a:solidFill>
                <a:latin typeface="Montserrat Light" charset="-52"/>
              </a:rPr>
              <a:t> </a:t>
            </a:r>
            <a:r>
              <a:rPr lang="ru-RU" sz="1600" dirty="0" err="1" smtClean="0">
                <a:solidFill>
                  <a:schemeClr val="bg2"/>
                </a:solidFill>
                <a:latin typeface="Montserrat Light" charset="-52"/>
              </a:rPr>
              <a:t>доходів</a:t>
            </a:r>
            <a:r>
              <a:rPr lang="ru-RU" sz="1600" dirty="0" smtClean="0">
                <a:solidFill>
                  <a:schemeClr val="bg2"/>
                </a:solidFill>
                <a:latin typeface="Montserrat Light" charset="-52"/>
              </a:rPr>
              <a:t> </a:t>
            </a:r>
            <a:r>
              <a:rPr lang="ru-RU" sz="1600" dirty="0" err="1" smtClean="0">
                <a:solidFill>
                  <a:schemeClr val="bg2"/>
                </a:solidFill>
                <a:latin typeface="Montserrat Light" charset="-52"/>
              </a:rPr>
              <a:t>громадян</a:t>
            </a:r>
            <a:endParaRPr sz="1600" dirty="0">
              <a:solidFill>
                <a:schemeClr val="bg2"/>
              </a:solidFill>
              <a:latin typeface="Montserrat Light" charset="-52"/>
            </a:endParaRPr>
          </a:p>
        </p:txBody>
      </p:sp>
      <p:sp>
        <p:nvSpPr>
          <p:cNvPr id="22" name="Google Shape;185;p7"/>
          <p:cNvSpPr txBox="1"/>
          <p:nvPr/>
        </p:nvSpPr>
        <p:spPr>
          <a:xfrm>
            <a:off x="10732447" y="6024327"/>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9</a:t>
            </a:r>
            <a:endParaRPr sz="32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a:stretch/>
        </p:blipFill>
        <p:spPr>
          <a:xfrm>
            <a:off x="-66677" y="40"/>
            <a:ext cx="12258677" cy="6857960"/>
          </a:xfrm>
          <a:prstGeom prst="rect">
            <a:avLst/>
          </a:prstGeom>
          <a:noFill/>
          <a:ln>
            <a:noFill/>
          </a:ln>
        </p:spPr>
      </p:pic>
      <p:sp>
        <p:nvSpPr>
          <p:cNvPr id="218" name="Google Shape;218;p9"/>
          <p:cNvSpPr txBox="1"/>
          <p:nvPr/>
        </p:nvSpPr>
        <p:spPr>
          <a:xfrm>
            <a:off x="260272" y="579421"/>
            <a:ext cx="48397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chemeClr val="lt1"/>
                </a:solidFill>
                <a:latin typeface="Proxima Nova"/>
                <a:ea typeface="Proxima Nova"/>
                <a:cs typeface="Proxima Nova"/>
                <a:sym typeface="Proxima Nova"/>
              </a:rPr>
              <a:t>ПРОФІЛАКТИЧНА РОБОТА</a:t>
            </a:r>
            <a:endParaRPr sz="2800">
              <a:solidFill>
                <a:schemeClr val="lt1"/>
              </a:solidFill>
              <a:latin typeface="Proxima Nova"/>
              <a:ea typeface="Proxima Nova"/>
              <a:cs typeface="Proxima Nova"/>
              <a:sym typeface="Proxima Nova"/>
            </a:endParaRPr>
          </a:p>
        </p:txBody>
      </p:sp>
      <p:sp>
        <p:nvSpPr>
          <p:cNvPr id="219" name="Google Shape;219;p9"/>
          <p:cNvSpPr txBox="1"/>
          <p:nvPr/>
        </p:nvSpPr>
        <p:spPr>
          <a:xfrm>
            <a:off x="913415" y="1807024"/>
            <a:ext cx="64017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громадської безпеки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20" name="Google Shape;220;p9"/>
          <p:cNvCxnSpPr/>
          <p:nvPr/>
        </p:nvCxnSpPr>
        <p:spPr>
          <a:xfrm flipV="1">
            <a:off x="913415" y="2393430"/>
            <a:ext cx="5677260" cy="468"/>
          </a:xfrm>
          <a:prstGeom prst="straightConnector1">
            <a:avLst/>
          </a:prstGeom>
          <a:noFill/>
          <a:ln w="28575" cap="flat" cmpd="sng">
            <a:solidFill>
              <a:schemeClr val="accent4"/>
            </a:solidFill>
            <a:prstDash val="solid"/>
            <a:miter lim="800000"/>
            <a:headEnd type="none" w="sm" len="sm"/>
            <a:tailEnd type="none" w="sm" len="sm"/>
          </a:ln>
        </p:spPr>
      </p:cxnSp>
      <p:sp>
        <p:nvSpPr>
          <p:cNvPr id="223" name="Google Shape;223;p9"/>
          <p:cNvSpPr txBox="1"/>
          <p:nvPr/>
        </p:nvSpPr>
        <p:spPr>
          <a:xfrm>
            <a:off x="401976" y="2722206"/>
            <a:ext cx="320538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173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Дрібне хуліганство</a:t>
            </a:r>
            <a:endParaRPr sz="1600" dirty="0">
              <a:latin typeface="Montserrat Light" panose="00000400000000000000" pitchFamily="2" charset="-52"/>
            </a:endParaRPr>
          </a:p>
        </p:txBody>
      </p:sp>
      <p:sp>
        <p:nvSpPr>
          <p:cNvPr id="225" name="Google Shape;225;p9"/>
          <p:cNvSpPr txBox="1"/>
          <p:nvPr/>
        </p:nvSpPr>
        <p:spPr>
          <a:xfrm>
            <a:off x="401975" y="3643683"/>
            <a:ext cx="6662015"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175-1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Куріння тютюнових виробів у заборонених місцях</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27" name="Google Shape;227;p9"/>
          <p:cNvSpPr txBox="1"/>
          <p:nvPr/>
        </p:nvSpPr>
        <p:spPr>
          <a:xfrm>
            <a:off x="401974" y="4565160"/>
            <a:ext cx="8902799"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176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Виготовлення, зберігання самогону та апаратів для його вироблення</a:t>
            </a:r>
            <a:endParaRPr sz="1600" dirty="0">
              <a:solidFill>
                <a:srgbClr val="182947"/>
              </a:solidFill>
              <a:latin typeface="Montserrat Light" panose="00000400000000000000" pitchFamily="2" charset="-52"/>
              <a:ea typeface="Proxima Nova"/>
              <a:cs typeface="Proxima Nova"/>
              <a:sym typeface="Proxima Nova"/>
            </a:endParaRPr>
          </a:p>
        </p:txBody>
      </p:sp>
      <p:pic>
        <p:nvPicPr>
          <p:cNvPr id="14" name="Google Shape;212;p8"/>
          <p:cNvPicPr preferRelativeResize="0"/>
          <p:nvPr/>
        </p:nvPicPr>
        <p:blipFill rotWithShape="1">
          <a:blip r:embed="rId4">
            <a:alphaModFix/>
          </a:blip>
          <a:srcRect/>
          <a:stretch/>
        </p:blipFill>
        <p:spPr>
          <a:xfrm>
            <a:off x="260272" y="1833434"/>
            <a:ext cx="578684" cy="634350"/>
          </a:xfrm>
          <a:prstGeom prst="rect">
            <a:avLst/>
          </a:prstGeom>
          <a:noFill/>
          <a:ln>
            <a:noFill/>
          </a:ln>
        </p:spPr>
      </p:pic>
      <p:sp>
        <p:nvSpPr>
          <p:cNvPr id="21" name="Google Shape;185;p7"/>
          <p:cNvSpPr txBox="1"/>
          <p:nvPr/>
        </p:nvSpPr>
        <p:spPr>
          <a:xfrm>
            <a:off x="10682205" y="281293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2</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2" name="Google Shape;185;p7"/>
          <p:cNvSpPr txBox="1"/>
          <p:nvPr/>
        </p:nvSpPr>
        <p:spPr>
          <a:xfrm>
            <a:off x="10682205" y="3765193"/>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4</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4" name="Google Shape;185;p7"/>
          <p:cNvSpPr txBox="1"/>
          <p:nvPr/>
        </p:nvSpPr>
        <p:spPr>
          <a:xfrm>
            <a:off x="10682205" y="471744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5" name="Google Shape;239;p10"/>
          <p:cNvSpPr txBox="1"/>
          <p:nvPr/>
        </p:nvSpPr>
        <p:spPr>
          <a:xfrm>
            <a:off x="401974" y="5421882"/>
            <a:ext cx="855110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178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Розпивання пива, алкогольних, слабоалкогольних напоїв у заборонених законом місцях</a:t>
            </a:r>
            <a:endParaRPr sz="1600" dirty="0">
              <a:solidFill>
                <a:srgbClr val="182947"/>
              </a:solidFill>
              <a:latin typeface="Montserrat Light" panose="00000400000000000000" pitchFamily="2" charset="-52"/>
              <a:ea typeface="Proxima Nova"/>
              <a:cs typeface="Proxima Nova"/>
              <a:sym typeface="Proxima Nova"/>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або поява у громадських місцях у п'яному вигляді</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6" name="Google Shape;185;p7"/>
          <p:cNvSpPr txBox="1"/>
          <p:nvPr/>
        </p:nvSpPr>
        <p:spPr>
          <a:xfrm>
            <a:off x="10682205" y="572965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9</a:t>
            </a:r>
            <a:endParaRPr sz="32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1"/>
          <p:cNvPicPr preferRelativeResize="0"/>
          <p:nvPr/>
        </p:nvPicPr>
        <p:blipFill rotWithShape="1">
          <a:blip r:embed="rId3">
            <a:alphaModFix/>
          </a:blip>
          <a:srcRect/>
          <a:stretch/>
        </p:blipFill>
        <p:spPr>
          <a:xfrm>
            <a:off x="-66677" y="40"/>
            <a:ext cx="12258677" cy="6857960"/>
          </a:xfrm>
          <a:prstGeom prst="rect">
            <a:avLst/>
          </a:prstGeom>
          <a:noFill/>
          <a:ln>
            <a:noFill/>
          </a:ln>
        </p:spPr>
      </p:pic>
      <p:sp>
        <p:nvSpPr>
          <p:cNvPr id="248" name="Google Shape;248;p11"/>
          <p:cNvSpPr txBox="1"/>
          <p:nvPr/>
        </p:nvSpPr>
        <p:spPr>
          <a:xfrm>
            <a:off x="260271" y="579421"/>
            <a:ext cx="566853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249" name="Google Shape;249;p11"/>
          <p:cNvSpPr txBox="1"/>
          <p:nvPr/>
        </p:nvSpPr>
        <p:spPr>
          <a:xfrm>
            <a:off x="3732133" y="2096552"/>
            <a:ext cx="680261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безпеки дорожнього руху</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50" name="Google Shape;250;p11"/>
          <p:cNvCxnSpPr/>
          <p:nvPr/>
        </p:nvCxnSpPr>
        <p:spPr>
          <a:xfrm>
            <a:off x="3815815" y="2739905"/>
            <a:ext cx="6491236" cy="0"/>
          </a:xfrm>
          <a:prstGeom prst="straightConnector1">
            <a:avLst/>
          </a:prstGeom>
          <a:noFill/>
          <a:ln w="28575" cap="flat" cmpd="sng">
            <a:solidFill>
              <a:schemeClr val="accent4"/>
            </a:solidFill>
            <a:prstDash val="solid"/>
            <a:miter lim="800000"/>
            <a:headEnd type="none" w="sm" len="sm"/>
            <a:tailEnd type="none" w="sm" len="sm"/>
          </a:ln>
        </p:spPr>
      </p:cxnSp>
      <p:sp>
        <p:nvSpPr>
          <p:cNvPr id="251" name="Google Shape;251;p11"/>
          <p:cNvSpPr txBox="1"/>
          <p:nvPr/>
        </p:nvSpPr>
        <p:spPr>
          <a:xfrm>
            <a:off x="260271" y="3016090"/>
            <a:ext cx="9446437"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124 КУпАП </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Порушення правил дорожнього </a:t>
            </a:r>
            <a:r>
              <a:rPr lang="uk-UA" sz="1600" dirty="0" smtClean="0">
                <a:solidFill>
                  <a:srgbClr val="182947"/>
                </a:solidFill>
                <a:latin typeface="Montserrat Light" panose="00000400000000000000" pitchFamily="2" charset="-52"/>
                <a:ea typeface="Proxima Nova"/>
                <a:cs typeface="Proxima Nova"/>
                <a:sym typeface="Proxima Nova"/>
              </a:rPr>
              <a:t>руху,</a:t>
            </a:r>
            <a:r>
              <a:rPr lang="uk-UA" sz="1600" dirty="0">
                <a:latin typeface="Montserrat Light" panose="00000400000000000000" pitchFamily="2" charset="-52"/>
                <a:ea typeface="Proxima Nova"/>
              </a:rPr>
              <a:t> </a:t>
            </a:r>
            <a:r>
              <a:rPr lang="uk-UA" sz="1600" dirty="0" smtClean="0">
                <a:solidFill>
                  <a:srgbClr val="182947"/>
                </a:solidFill>
                <a:latin typeface="Montserrat Light" panose="00000400000000000000" pitchFamily="2" charset="-52"/>
                <a:ea typeface="Proxima Nova"/>
                <a:cs typeface="Proxima Nova"/>
                <a:sym typeface="Proxima Nova"/>
              </a:rPr>
              <a:t>що </a:t>
            </a:r>
            <a:r>
              <a:rPr lang="uk-UA" sz="1600" dirty="0">
                <a:solidFill>
                  <a:srgbClr val="182947"/>
                </a:solidFill>
                <a:latin typeface="Montserrat Light" panose="00000400000000000000" pitchFamily="2" charset="-52"/>
                <a:ea typeface="Proxima Nova"/>
                <a:cs typeface="Proxima Nova"/>
                <a:sym typeface="Proxima Nova"/>
              </a:rPr>
              <a:t>спричинило пошкодження ТЗ, вантажу,</a:t>
            </a:r>
            <a:endParaRPr sz="1600" dirty="0">
              <a:latin typeface="Montserrat Light" panose="000004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автомобільних доріг, вулиць, залізничних </a:t>
            </a:r>
            <a:r>
              <a:rPr lang="uk-UA" sz="1600" dirty="0" smtClean="0">
                <a:solidFill>
                  <a:srgbClr val="182947"/>
                </a:solidFill>
                <a:latin typeface="Montserrat Light" panose="00000400000000000000" pitchFamily="2" charset="-52"/>
                <a:ea typeface="Proxima Nova"/>
                <a:cs typeface="Proxima Nova"/>
                <a:sym typeface="Proxima Nova"/>
              </a:rPr>
              <a:t>переїздів,</a:t>
            </a:r>
            <a:r>
              <a:rPr lang="uk-UA" sz="1600" dirty="0">
                <a:latin typeface="Montserrat Light" panose="00000400000000000000" pitchFamily="2" charset="-52"/>
                <a:ea typeface="Proxima Nova"/>
              </a:rPr>
              <a:t> </a:t>
            </a:r>
            <a:r>
              <a:rPr lang="uk-UA" sz="1600" dirty="0" smtClean="0">
                <a:solidFill>
                  <a:srgbClr val="182947"/>
                </a:solidFill>
                <a:latin typeface="Montserrat Light" panose="00000400000000000000" pitchFamily="2" charset="-52"/>
                <a:ea typeface="Proxima Nova"/>
                <a:cs typeface="Proxima Nova"/>
                <a:sym typeface="Proxima Nova"/>
              </a:rPr>
              <a:t>дорожніх </a:t>
            </a:r>
            <a:r>
              <a:rPr lang="uk-UA" sz="1600" dirty="0">
                <a:solidFill>
                  <a:srgbClr val="182947"/>
                </a:solidFill>
                <a:latin typeface="Montserrat Light" panose="00000400000000000000" pitchFamily="2" charset="-52"/>
                <a:ea typeface="Proxima Nova"/>
                <a:cs typeface="Proxima Nova"/>
                <a:sym typeface="Proxima Nova"/>
              </a:rPr>
              <a:t>споруд чи іншого </a:t>
            </a:r>
            <a:r>
              <a:rPr lang="uk-UA" sz="1600" dirty="0" smtClean="0">
                <a:solidFill>
                  <a:srgbClr val="182947"/>
                </a:solidFill>
                <a:latin typeface="Montserrat Light" panose="00000400000000000000" pitchFamily="2" charset="-52"/>
                <a:ea typeface="Proxima Nova"/>
                <a:cs typeface="Proxima Nova"/>
                <a:sym typeface="Proxima Nova"/>
              </a:rPr>
              <a:t>майна</a:t>
            </a:r>
            <a:endParaRPr sz="1600" dirty="0">
              <a:latin typeface="Montserrat Light" panose="00000400000000000000" pitchFamily="2" charset="-52"/>
            </a:endParaRPr>
          </a:p>
        </p:txBody>
      </p:sp>
      <p:sp>
        <p:nvSpPr>
          <p:cNvPr id="253" name="Google Shape;253;p11"/>
          <p:cNvSpPr txBox="1"/>
          <p:nvPr/>
        </p:nvSpPr>
        <p:spPr>
          <a:xfrm>
            <a:off x="260271" y="4274183"/>
            <a:ext cx="972779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130 КУпАП</a:t>
            </a:r>
            <a:endParaRPr sz="1800"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Керування транспортним </a:t>
            </a:r>
            <a:r>
              <a:rPr lang="uk-UA" sz="1600" dirty="0" smtClean="0">
                <a:solidFill>
                  <a:srgbClr val="182947"/>
                </a:solidFill>
                <a:latin typeface="Montserrat Light" panose="00000400000000000000" pitchFamily="2" charset="-52"/>
                <a:ea typeface="Proxima Nova"/>
                <a:cs typeface="Proxima Nova"/>
                <a:sym typeface="Proxima Nova"/>
              </a:rPr>
              <a:t>засобом</a:t>
            </a:r>
            <a:r>
              <a:rPr lang="uk-UA" sz="1600" dirty="0">
                <a:latin typeface="Montserrat Light" panose="00000400000000000000" pitchFamily="2" charset="-52"/>
                <a:ea typeface="Proxima Nova"/>
              </a:rPr>
              <a:t> </a:t>
            </a:r>
            <a:r>
              <a:rPr lang="uk-UA" sz="1600" dirty="0" smtClean="0">
                <a:solidFill>
                  <a:srgbClr val="182947"/>
                </a:solidFill>
                <a:latin typeface="Montserrat Light" panose="00000400000000000000" pitchFamily="2" charset="-52"/>
                <a:ea typeface="Proxima Nova"/>
                <a:cs typeface="Proxima Nova"/>
                <a:sym typeface="Proxima Nova"/>
              </a:rPr>
              <a:t>у </a:t>
            </a:r>
            <a:r>
              <a:rPr lang="uk-UA" sz="1600" dirty="0">
                <a:solidFill>
                  <a:srgbClr val="182947"/>
                </a:solidFill>
                <a:latin typeface="Montserrat Light" panose="00000400000000000000" pitchFamily="2" charset="-52"/>
                <a:ea typeface="Proxima Nova"/>
                <a:cs typeface="Proxima Nova"/>
                <a:sym typeface="Proxima Nova"/>
              </a:rPr>
              <a:t>стані алкогольного чи наркотичного сп’яніння</a:t>
            </a:r>
            <a:endParaRPr sz="1600" dirty="0">
              <a:latin typeface="Montserrat Light" panose="00000400000000000000" pitchFamily="2" charset="-52"/>
            </a:endParaRPr>
          </a:p>
        </p:txBody>
      </p:sp>
      <p:sp>
        <p:nvSpPr>
          <p:cNvPr id="255" name="Google Shape;255;p11"/>
          <p:cNvSpPr txBox="1"/>
          <p:nvPr/>
        </p:nvSpPr>
        <p:spPr>
          <a:xfrm>
            <a:off x="260271" y="5547435"/>
            <a:ext cx="651231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002060"/>
                </a:solidFill>
                <a:latin typeface="Montserrat Light" panose="00000400000000000000" pitchFamily="2" charset="-52"/>
                <a:ea typeface="Proxima Nova"/>
                <a:cs typeface="Proxima Nova"/>
                <a:sym typeface="Proxima Nova"/>
              </a:rPr>
              <a:t>ІНШІ ПОРУШЕННЯ ПРАВИЛ ДОРОЖНЬОГО </a:t>
            </a:r>
            <a:r>
              <a:rPr lang="uk-UA" sz="1800" b="1" dirty="0" smtClean="0">
                <a:solidFill>
                  <a:srgbClr val="002060"/>
                </a:solidFill>
                <a:latin typeface="Montserrat Light" panose="00000400000000000000" pitchFamily="2" charset="-52"/>
                <a:ea typeface="Proxima Nova"/>
                <a:cs typeface="Proxima Nova"/>
                <a:sym typeface="Proxima Nova"/>
              </a:rPr>
              <a:t>РУХУ</a:t>
            </a:r>
          </a:p>
          <a:p>
            <a:pPr marL="0" marR="0" lvl="0" indent="0" algn="l" rtl="0">
              <a:spcBef>
                <a:spcPts val="0"/>
              </a:spcBef>
              <a:spcAft>
                <a:spcPts val="0"/>
              </a:spcAft>
              <a:buNone/>
            </a:pPr>
            <a:r>
              <a:rPr lang="uk-UA" sz="1800" dirty="0">
                <a:solidFill>
                  <a:srgbClr val="002060"/>
                </a:solidFill>
                <a:latin typeface="Montserrat Light" panose="00000400000000000000" pitchFamily="2" charset="-52"/>
                <a:sym typeface="Proxima Nova"/>
              </a:rPr>
              <a:t>в</a:t>
            </a:r>
            <a:r>
              <a:rPr lang="uk-UA" sz="1800" dirty="0" smtClean="0">
                <a:solidFill>
                  <a:srgbClr val="002060"/>
                </a:solidFill>
                <a:latin typeface="Montserrat Light" panose="00000400000000000000" pitchFamily="2" charset="-52"/>
                <a:sym typeface="Proxima Nova"/>
              </a:rPr>
              <a:t>ставити необхідне</a:t>
            </a:r>
            <a:endParaRPr dirty="0">
              <a:solidFill>
                <a:srgbClr val="002060"/>
              </a:solidFill>
              <a:latin typeface="Montserrat Light" panose="00000400000000000000" pitchFamily="2" charset="-52"/>
            </a:endParaRPr>
          </a:p>
        </p:txBody>
      </p:sp>
      <p:pic>
        <p:nvPicPr>
          <p:cNvPr id="257" name="Google Shape;257;p11"/>
          <p:cNvPicPr preferRelativeResize="0"/>
          <p:nvPr/>
        </p:nvPicPr>
        <p:blipFill rotWithShape="1">
          <a:blip r:embed="rId4">
            <a:alphaModFix/>
          </a:blip>
          <a:srcRect/>
          <a:stretch/>
        </p:blipFill>
        <p:spPr>
          <a:xfrm>
            <a:off x="10492904" y="1938516"/>
            <a:ext cx="870468" cy="889541"/>
          </a:xfrm>
          <a:prstGeom prst="rect">
            <a:avLst/>
          </a:prstGeom>
          <a:noFill/>
          <a:ln>
            <a:noFill/>
          </a:ln>
        </p:spPr>
      </p:pic>
      <p:sp>
        <p:nvSpPr>
          <p:cNvPr id="15" name="Google Shape;185;p7"/>
          <p:cNvSpPr txBox="1"/>
          <p:nvPr/>
        </p:nvSpPr>
        <p:spPr>
          <a:xfrm>
            <a:off x="10593862" y="3269617"/>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6" name="Google Shape;185;p7"/>
          <p:cNvSpPr txBox="1"/>
          <p:nvPr/>
        </p:nvSpPr>
        <p:spPr>
          <a:xfrm>
            <a:off x="10618427" y="436792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7" name="Google Shape;185;p7"/>
          <p:cNvSpPr txBox="1"/>
          <p:nvPr/>
        </p:nvSpPr>
        <p:spPr>
          <a:xfrm>
            <a:off x="10618427" y="5466239"/>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128</a:t>
            </a:r>
            <a:endParaRPr sz="32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2"/>
          <p:cNvPicPr preferRelativeResize="0"/>
          <p:nvPr/>
        </p:nvPicPr>
        <p:blipFill rotWithShape="1">
          <a:blip r:embed="rId3">
            <a:alphaModFix/>
          </a:blip>
          <a:srcRect/>
          <a:stretch/>
        </p:blipFill>
        <p:spPr>
          <a:xfrm>
            <a:off x="0" y="40"/>
            <a:ext cx="12192074" cy="6857960"/>
          </a:xfrm>
          <a:prstGeom prst="rect">
            <a:avLst/>
          </a:prstGeom>
          <a:noFill/>
          <a:ln>
            <a:noFill/>
          </a:ln>
        </p:spPr>
      </p:pic>
      <p:sp>
        <p:nvSpPr>
          <p:cNvPr id="265" name="Google Shape;265;p12"/>
          <p:cNvSpPr/>
          <p:nvPr/>
        </p:nvSpPr>
        <p:spPr>
          <a:xfrm>
            <a:off x="1214419" y="1849431"/>
            <a:ext cx="559778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дозвільної системи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66" name="Google Shape;266;p12"/>
          <p:cNvCxnSpPr/>
          <p:nvPr/>
        </p:nvCxnSpPr>
        <p:spPr>
          <a:xfrm>
            <a:off x="1308463" y="2451802"/>
            <a:ext cx="5257297" cy="191"/>
          </a:xfrm>
          <a:prstGeom prst="straightConnector1">
            <a:avLst/>
          </a:prstGeom>
          <a:noFill/>
          <a:ln w="28575" cap="flat" cmpd="sng">
            <a:solidFill>
              <a:schemeClr val="accent4"/>
            </a:solidFill>
            <a:prstDash val="solid"/>
            <a:miter lim="800000"/>
            <a:headEnd type="none" w="sm" len="sm"/>
            <a:tailEnd type="none" w="sm" len="sm"/>
          </a:ln>
        </p:spPr>
      </p:cxnSp>
      <p:pic>
        <p:nvPicPr>
          <p:cNvPr id="267" name="Google Shape;267;p12"/>
          <p:cNvPicPr preferRelativeResize="0"/>
          <p:nvPr/>
        </p:nvPicPr>
        <p:blipFill rotWithShape="1">
          <a:blip r:embed="rId4">
            <a:alphaModFix/>
          </a:blip>
          <a:srcRect/>
          <a:stretch/>
        </p:blipFill>
        <p:spPr>
          <a:xfrm>
            <a:off x="279857" y="1849431"/>
            <a:ext cx="824950" cy="851873"/>
          </a:xfrm>
          <a:prstGeom prst="rect">
            <a:avLst/>
          </a:prstGeom>
          <a:noFill/>
          <a:ln>
            <a:noFill/>
          </a:ln>
        </p:spPr>
      </p:pic>
      <p:sp>
        <p:nvSpPr>
          <p:cNvPr id="268" name="Google Shape;268;p12"/>
          <p:cNvSpPr txBox="1"/>
          <p:nvPr/>
        </p:nvSpPr>
        <p:spPr>
          <a:xfrm>
            <a:off x="638043" y="3285579"/>
            <a:ext cx="490070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a:solidFill>
                  <a:srgbClr val="182947"/>
                </a:solidFill>
                <a:latin typeface="Montserrat Medium" panose="00000600000000000000" pitchFamily="2" charset="-52"/>
                <a:ea typeface="Proxima Nova"/>
                <a:cs typeface="Proxima Nova"/>
                <a:sym typeface="Proxima Nova"/>
              </a:rPr>
              <a:t>Перевірено власників зброї</a:t>
            </a:r>
            <a:endParaRPr dirty="0">
              <a:latin typeface="Montserrat Medium" panose="00000600000000000000" pitchFamily="2" charset="-52"/>
            </a:endParaRPr>
          </a:p>
        </p:txBody>
      </p:sp>
      <p:sp>
        <p:nvSpPr>
          <p:cNvPr id="269" name="Google Shape;269;p12"/>
          <p:cNvSpPr txBox="1"/>
          <p:nvPr/>
        </p:nvSpPr>
        <p:spPr>
          <a:xfrm>
            <a:off x="2121621" y="4615967"/>
            <a:ext cx="2002704" cy="1015622"/>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Medium" panose="00000600000000000000" pitchFamily="2" charset="-52"/>
                <a:ea typeface="Proxima Nova"/>
                <a:cs typeface="Proxima Nova"/>
                <a:sym typeface="Proxima Nova"/>
              </a:rPr>
              <a:t>68</a:t>
            </a:r>
            <a:endParaRPr sz="6000" dirty="0">
              <a:solidFill>
                <a:srgbClr val="FFC000"/>
              </a:solidFill>
              <a:latin typeface="Montserrat Medium" panose="00000600000000000000" pitchFamily="2" charset="-52"/>
              <a:ea typeface="Proxima Nova"/>
              <a:cs typeface="Proxima Nova"/>
              <a:sym typeface="Proxima Nova"/>
            </a:endParaRPr>
          </a:p>
        </p:txBody>
      </p:sp>
      <p:sp>
        <p:nvSpPr>
          <p:cNvPr id="270" name="Google Shape;270;p12"/>
          <p:cNvSpPr txBox="1"/>
          <p:nvPr/>
        </p:nvSpPr>
        <p:spPr>
          <a:xfrm>
            <a:off x="10834146" y="2762399"/>
            <a:ext cx="93739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0</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271" name="Google Shape;271;p12"/>
          <p:cNvSpPr txBox="1"/>
          <p:nvPr/>
        </p:nvSpPr>
        <p:spPr>
          <a:xfrm>
            <a:off x="10834146" y="4931850"/>
            <a:ext cx="93739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0</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272" name="Google Shape;272;p12"/>
          <p:cNvSpPr txBox="1"/>
          <p:nvPr/>
        </p:nvSpPr>
        <p:spPr>
          <a:xfrm>
            <a:off x="6692760" y="2851773"/>
            <a:ext cx="481884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Medium" panose="00000600000000000000" pitchFamily="2" charset="-52"/>
                <a:ea typeface="Proxima Nova"/>
                <a:cs typeface="Proxima Nova"/>
                <a:sym typeface="Proxima Nova"/>
              </a:rPr>
              <a:t>СТ. 191 КУпАП</a:t>
            </a:r>
            <a:endParaRPr dirty="0">
              <a:latin typeface="Montserrat Medium" panose="000006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Порушення громадянами</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правил зберігання,</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носіння або перевезення зброї</a:t>
            </a:r>
            <a:endParaRPr dirty="0">
              <a:latin typeface="Montserrat Light" panose="00000400000000000000" pitchFamily="2" charset="-52"/>
            </a:endParaRPr>
          </a:p>
        </p:txBody>
      </p:sp>
      <p:sp>
        <p:nvSpPr>
          <p:cNvPr id="273" name="Google Shape;273;p12"/>
          <p:cNvSpPr txBox="1"/>
          <p:nvPr/>
        </p:nvSpPr>
        <p:spPr>
          <a:xfrm>
            <a:off x="6565760" y="5019199"/>
            <a:ext cx="473708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Medium" panose="00000600000000000000" pitchFamily="2" charset="-52"/>
                <a:ea typeface="Proxima Nova"/>
                <a:cs typeface="Proxima Nova"/>
                <a:sym typeface="Proxima Nova"/>
              </a:rPr>
              <a:t>СТ. 192 КУпАП</a:t>
            </a:r>
            <a:endParaRPr dirty="0">
              <a:latin typeface="Montserrat Medium" panose="000006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Порушення громадянами</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строків реєстрації (перереєстрації) </a:t>
            </a:r>
            <a:endParaRPr sz="1800" dirty="0">
              <a:solidFill>
                <a:srgbClr val="182947"/>
              </a:solidFill>
              <a:latin typeface="Montserrat Light" panose="00000400000000000000" pitchFamily="2" charset="-52"/>
              <a:ea typeface="Proxima Nova"/>
              <a:cs typeface="Proxima Nova"/>
              <a:sym typeface="Proxima Nova"/>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зброї і правил взяття її на облік</a:t>
            </a:r>
            <a:endParaRPr sz="1800" dirty="0">
              <a:solidFill>
                <a:srgbClr val="182947"/>
              </a:solidFill>
              <a:latin typeface="Montserrat Light" panose="00000400000000000000" pitchFamily="2" charset="-52"/>
              <a:ea typeface="Proxima Nova"/>
              <a:cs typeface="Proxima Nova"/>
              <a:sym typeface="Proxima Nova"/>
            </a:endParaRPr>
          </a:p>
        </p:txBody>
      </p:sp>
      <p:sp>
        <p:nvSpPr>
          <p:cNvPr id="20" name="Google Shape;248;p11"/>
          <p:cNvSpPr txBox="1"/>
          <p:nvPr/>
        </p:nvSpPr>
        <p:spPr>
          <a:xfrm>
            <a:off x="260271" y="579421"/>
            <a:ext cx="566853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4"/>
          <p:cNvPicPr preferRelativeResize="0"/>
          <p:nvPr/>
        </p:nvPicPr>
        <p:blipFill rotWithShape="1">
          <a:blip r:embed="rId3">
            <a:alphaModFix/>
          </a:blip>
          <a:srcRect/>
          <a:stretch/>
        </p:blipFill>
        <p:spPr>
          <a:xfrm>
            <a:off x="0" y="0"/>
            <a:ext cx="12258677" cy="6857960"/>
          </a:xfrm>
          <a:prstGeom prst="rect">
            <a:avLst/>
          </a:prstGeom>
          <a:noFill/>
          <a:ln>
            <a:noFill/>
          </a:ln>
        </p:spPr>
      </p:pic>
      <p:sp>
        <p:nvSpPr>
          <p:cNvPr id="314" name="Google Shape;314;p14"/>
          <p:cNvSpPr txBox="1"/>
          <p:nvPr/>
        </p:nvSpPr>
        <p:spPr>
          <a:xfrm>
            <a:off x="260271" y="579421"/>
            <a:ext cx="548981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pic>
        <p:nvPicPr>
          <p:cNvPr id="315" name="Google Shape;315;p14"/>
          <p:cNvPicPr preferRelativeResize="0"/>
          <p:nvPr/>
        </p:nvPicPr>
        <p:blipFill rotWithShape="1">
          <a:blip r:embed="rId4">
            <a:alphaModFix/>
          </a:blip>
          <a:srcRect/>
          <a:stretch/>
        </p:blipFill>
        <p:spPr>
          <a:xfrm>
            <a:off x="5647068" y="1860991"/>
            <a:ext cx="904876" cy="904876"/>
          </a:xfrm>
          <a:prstGeom prst="rect">
            <a:avLst/>
          </a:prstGeom>
          <a:noFill/>
          <a:ln>
            <a:noFill/>
          </a:ln>
        </p:spPr>
      </p:pic>
      <p:sp>
        <p:nvSpPr>
          <p:cNvPr id="316" name="Google Shape;316;p14"/>
          <p:cNvSpPr txBox="1"/>
          <p:nvPr/>
        </p:nvSpPr>
        <p:spPr>
          <a:xfrm>
            <a:off x="3408089" y="2768438"/>
            <a:ext cx="533008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Виступи перед громадою</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317" name="Google Shape;317;p14"/>
          <p:cNvCxnSpPr/>
          <p:nvPr/>
        </p:nvCxnSpPr>
        <p:spPr>
          <a:xfrm rot="10800000">
            <a:off x="6099507" y="3707674"/>
            <a:ext cx="0" cy="2992994"/>
          </a:xfrm>
          <a:prstGeom prst="straightConnector1">
            <a:avLst/>
          </a:prstGeom>
          <a:noFill/>
          <a:ln w="28575" cap="flat" cmpd="sng">
            <a:solidFill>
              <a:schemeClr val="accent4"/>
            </a:solidFill>
            <a:prstDash val="solid"/>
            <a:miter lim="800000"/>
            <a:headEnd type="none" w="sm" len="sm"/>
            <a:tailEnd type="none" w="sm" len="sm"/>
          </a:ln>
        </p:spPr>
      </p:cxnSp>
      <p:sp>
        <p:nvSpPr>
          <p:cNvPr id="318" name="Google Shape;318;p14"/>
          <p:cNvSpPr txBox="1"/>
          <p:nvPr/>
        </p:nvSpPr>
        <p:spPr>
          <a:xfrm>
            <a:off x="938342" y="3657115"/>
            <a:ext cx="3483646" cy="646331"/>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Proxima Nova"/>
                <a:ea typeface="Proxima Nova"/>
                <a:cs typeface="Proxima Nova"/>
                <a:sym typeface="Proxima Nova"/>
              </a:rPr>
              <a:t>В органах державної влади</a:t>
            </a:r>
            <a:endParaRPr dirty="0"/>
          </a:p>
          <a:p>
            <a:pPr marL="0" marR="0" lvl="0" indent="0" algn="ctr" rtl="0">
              <a:spcBef>
                <a:spcPts val="0"/>
              </a:spcBef>
              <a:spcAft>
                <a:spcPts val="0"/>
              </a:spcAft>
              <a:buNone/>
            </a:pPr>
            <a:r>
              <a:rPr lang="uk-UA" sz="1800" dirty="0">
                <a:solidFill>
                  <a:srgbClr val="182947"/>
                </a:solidFill>
                <a:latin typeface="Proxima Nova"/>
                <a:ea typeface="Proxima Nova"/>
                <a:cs typeface="Proxima Nova"/>
                <a:sym typeface="Proxima Nova"/>
              </a:rPr>
              <a:t>та місцевого самоврядування</a:t>
            </a:r>
            <a:endParaRPr sz="1800" dirty="0">
              <a:solidFill>
                <a:srgbClr val="182947"/>
              </a:solidFill>
              <a:latin typeface="Proxima Nova"/>
              <a:ea typeface="Proxima Nova"/>
              <a:cs typeface="Proxima Nova"/>
              <a:sym typeface="Proxima Nova"/>
            </a:endParaRPr>
          </a:p>
        </p:txBody>
      </p:sp>
      <p:sp>
        <p:nvSpPr>
          <p:cNvPr id="319" name="Google Shape;319;p14"/>
          <p:cNvSpPr txBox="1"/>
          <p:nvPr/>
        </p:nvSpPr>
        <p:spPr>
          <a:xfrm>
            <a:off x="7548677" y="3657114"/>
            <a:ext cx="3260829"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Proxima Nova"/>
                <a:ea typeface="Proxima Nova"/>
                <a:cs typeface="Proxima Nova"/>
                <a:sym typeface="Proxima Nova"/>
              </a:rPr>
              <a:t>У приватних підприємствах,</a:t>
            </a:r>
            <a:endParaRPr dirty="0"/>
          </a:p>
          <a:p>
            <a:pPr marL="0" marR="0" lvl="0" indent="0" algn="ctr" rtl="0">
              <a:spcBef>
                <a:spcPts val="0"/>
              </a:spcBef>
              <a:spcAft>
                <a:spcPts val="0"/>
              </a:spcAft>
              <a:buNone/>
            </a:pPr>
            <a:r>
              <a:rPr lang="uk-UA" sz="1800" dirty="0">
                <a:solidFill>
                  <a:srgbClr val="182947"/>
                </a:solidFill>
                <a:latin typeface="Proxima Nova"/>
                <a:ea typeface="Proxima Nova"/>
                <a:cs typeface="Proxima Nova"/>
                <a:sym typeface="Proxima Nova"/>
              </a:rPr>
              <a:t>установах та організаціях</a:t>
            </a:r>
            <a:endParaRPr sz="1800" dirty="0">
              <a:solidFill>
                <a:srgbClr val="182947"/>
              </a:solidFill>
              <a:latin typeface="Proxima Nova"/>
              <a:ea typeface="Proxima Nova"/>
              <a:cs typeface="Proxima Nova"/>
              <a:sym typeface="Proxima Nova"/>
            </a:endParaRPr>
          </a:p>
        </p:txBody>
      </p:sp>
      <p:sp>
        <p:nvSpPr>
          <p:cNvPr id="12" name="Google Shape;333;p15"/>
          <p:cNvSpPr txBox="1"/>
          <p:nvPr/>
        </p:nvSpPr>
        <p:spPr>
          <a:xfrm>
            <a:off x="1818891" y="4702868"/>
            <a:ext cx="145584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Proxima Nova"/>
                <a:ea typeface="Proxima Nova"/>
                <a:cs typeface="Proxima Nova"/>
                <a:sym typeface="Proxima Nova"/>
              </a:rPr>
              <a:t>5</a:t>
            </a:r>
            <a:endParaRPr sz="6000" dirty="0">
              <a:solidFill>
                <a:srgbClr val="FFC000"/>
              </a:solidFill>
              <a:latin typeface="Proxima Nova"/>
              <a:ea typeface="Proxima Nova"/>
              <a:cs typeface="Proxima Nova"/>
              <a:sym typeface="Proxima Nova"/>
            </a:endParaRPr>
          </a:p>
        </p:txBody>
      </p:sp>
      <p:sp>
        <p:nvSpPr>
          <p:cNvPr id="13" name="Google Shape;333;p15"/>
          <p:cNvSpPr txBox="1"/>
          <p:nvPr/>
        </p:nvSpPr>
        <p:spPr>
          <a:xfrm>
            <a:off x="8451167" y="4706399"/>
            <a:ext cx="145584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Proxima Nova"/>
                <a:ea typeface="Proxima Nova"/>
                <a:cs typeface="Proxima Nova"/>
                <a:sym typeface="Proxima Nova"/>
              </a:rPr>
              <a:t>1</a:t>
            </a:r>
            <a:endParaRPr sz="6000" dirty="0">
              <a:solidFill>
                <a:srgbClr val="FFC000"/>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5"/>
          <p:cNvPicPr preferRelativeResize="0"/>
          <p:nvPr/>
        </p:nvPicPr>
        <p:blipFill rotWithShape="1">
          <a:blip r:embed="rId3">
            <a:alphaModFix/>
          </a:blip>
          <a:srcRect/>
          <a:stretch/>
        </p:blipFill>
        <p:spPr>
          <a:xfrm>
            <a:off x="0" y="81"/>
            <a:ext cx="12192000" cy="6857919"/>
          </a:xfrm>
          <a:prstGeom prst="rect">
            <a:avLst/>
          </a:prstGeom>
          <a:noFill/>
          <a:ln>
            <a:noFill/>
          </a:ln>
        </p:spPr>
      </p:pic>
      <p:pic>
        <p:nvPicPr>
          <p:cNvPr id="327" name="Google Shape;327;p15"/>
          <p:cNvPicPr preferRelativeResize="0"/>
          <p:nvPr/>
        </p:nvPicPr>
        <p:blipFill rotWithShape="1">
          <a:blip r:embed="rId4">
            <a:alphaModFix/>
          </a:blip>
          <a:srcRect/>
          <a:stretch/>
        </p:blipFill>
        <p:spPr>
          <a:xfrm>
            <a:off x="1386689" y="2341314"/>
            <a:ext cx="834886" cy="834886"/>
          </a:xfrm>
          <a:prstGeom prst="rect">
            <a:avLst/>
          </a:prstGeom>
          <a:noFill/>
          <a:ln>
            <a:noFill/>
          </a:ln>
        </p:spPr>
      </p:pic>
      <p:pic>
        <p:nvPicPr>
          <p:cNvPr id="328" name="Google Shape;328;p15"/>
          <p:cNvPicPr preferRelativeResize="0"/>
          <p:nvPr/>
        </p:nvPicPr>
        <p:blipFill rotWithShape="1">
          <a:blip r:embed="rId5">
            <a:alphaModFix/>
          </a:blip>
          <a:srcRect/>
          <a:stretch/>
        </p:blipFill>
        <p:spPr>
          <a:xfrm>
            <a:off x="9729378" y="2341314"/>
            <a:ext cx="938892" cy="938892"/>
          </a:xfrm>
          <a:prstGeom prst="rect">
            <a:avLst/>
          </a:prstGeom>
          <a:noFill/>
          <a:ln>
            <a:noFill/>
          </a:ln>
        </p:spPr>
      </p:pic>
      <p:pic>
        <p:nvPicPr>
          <p:cNvPr id="329" name="Google Shape;329;p15"/>
          <p:cNvPicPr preferRelativeResize="0"/>
          <p:nvPr/>
        </p:nvPicPr>
        <p:blipFill rotWithShape="1">
          <a:blip r:embed="rId6">
            <a:alphaModFix/>
          </a:blip>
          <a:srcRect/>
          <a:stretch/>
        </p:blipFill>
        <p:spPr>
          <a:xfrm>
            <a:off x="5638240" y="2345634"/>
            <a:ext cx="834886" cy="834886"/>
          </a:xfrm>
          <a:prstGeom prst="rect">
            <a:avLst/>
          </a:prstGeom>
          <a:noFill/>
          <a:ln>
            <a:noFill/>
          </a:ln>
        </p:spPr>
      </p:pic>
      <p:sp>
        <p:nvSpPr>
          <p:cNvPr id="330" name="Google Shape;330;p15"/>
          <p:cNvSpPr txBox="1"/>
          <p:nvPr/>
        </p:nvSpPr>
        <p:spPr>
          <a:xfrm>
            <a:off x="183334" y="3284526"/>
            <a:ext cx="334418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Розшукали</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транспортні засоби,</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якими незаконно заволоділи</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1" name="Google Shape;331;p15"/>
          <p:cNvSpPr txBox="1"/>
          <p:nvPr/>
        </p:nvSpPr>
        <p:spPr>
          <a:xfrm>
            <a:off x="4681580" y="3330691"/>
            <a:ext cx="274466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Затримали</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правопорушників</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2" name="Google Shape;332;p15"/>
          <p:cNvSpPr txBox="1"/>
          <p:nvPr/>
        </p:nvSpPr>
        <p:spPr>
          <a:xfrm>
            <a:off x="8448514" y="3325314"/>
            <a:ext cx="3500619"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Розшукали</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осіб зниклих безвісти та</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осіб, що переховуються</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від слідства та суду</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3" name="Google Shape;333;p15"/>
          <p:cNvSpPr txBox="1"/>
          <p:nvPr/>
        </p:nvSpPr>
        <p:spPr>
          <a:xfrm>
            <a:off x="1076207" y="5195569"/>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0</a:t>
            </a:r>
            <a:endParaRPr sz="6000" dirty="0">
              <a:solidFill>
                <a:srgbClr val="FFC000"/>
              </a:solidFill>
              <a:latin typeface="Montserrat SemiBold" panose="00000700000000000000" pitchFamily="2" charset="-52"/>
              <a:ea typeface="Proxima Nova"/>
              <a:cs typeface="Proxima Nova"/>
              <a:sym typeface="Proxima Nova"/>
            </a:endParaRPr>
          </a:p>
        </p:txBody>
      </p:sp>
      <p:sp>
        <p:nvSpPr>
          <p:cNvPr id="334" name="Google Shape;334;p15"/>
          <p:cNvSpPr txBox="1"/>
          <p:nvPr/>
        </p:nvSpPr>
        <p:spPr>
          <a:xfrm>
            <a:off x="5342428" y="5183378"/>
            <a:ext cx="1629872"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1</a:t>
            </a:r>
            <a:endParaRPr sz="6000" dirty="0">
              <a:solidFill>
                <a:srgbClr val="FFC000"/>
              </a:solidFill>
              <a:latin typeface="Montserrat SemiBold" panose="00000700000000000000" pitchFamily="2" charset="-52"/>
              <a:ea typeface="Proxima Nova"/>
              <a:cs typeface="Proxima Nova"/>
              <a:sym typeface="Proxima Nova"/>
            </a:endParaRPr>
          </a:p>
        </p:txBody>
      </p:sp>
      <p:sp>
        <p:nvSpPr>
          <p:cNvPr id="335" name="Google Shape;335;p15"/>
          <p:cNvSpPr txBox="1"/>
          <p:nvPr/>
        </p:nvSpPr>
        <p:spPr>
          <a:xfrm>
            <a:off x="9608647" y="5195569"/>
            <a:ext cx="177372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2</a:t>
            </a:r>
            <a:endParaRPr sz="6000" dirty="0">
              <a:solidFill>
                <a:srgbClr val="FFC000"/>
              </a:solidFill>
              <a:latin typeface="Montserrat SemiBold" panose="00000700000000000000" pitchFamily="2" charset="-52"/>
              <a:ea typeface="Proxima Nova"/>
              <a:cs typeface="Proxima Nova"/>
              <a:sym typeface="Proxima Nova"/>
            </a:endParaRPr>
          </a:p>
        </p:txBody>
      </p:sp>
      <p:cxnSp>
        <p:nvCxnSpPr>
          <p:cNvPr id="336" name="Google Shape;336;p15"/>
          <p:cNvCxnSpPr/>
          <p:nvPr/>
        </p:nvCxnSpPr>
        <p:spPr>
          <a:xfrm>
            <a:off x="8101643" y="2272566"/>
            <a:ext cx="6938" cy="2258455"/>
          </a:xfrm>
          <a:prstGeom prst="straightConnector1">
            <a:avLst/>
          </a:prstGeom>
          <a:noFill/>
          <a:ln w="19050" cap="flat" cmpd="sng">
            <a:solidFill>
              <a:schemeClr val="accent4"/>
            </a:solidFill>
            <a:prstDash val="solid"/>
            <a:miter lim="800000"/>
            <a:headEnd type="none" w="sm" len="sm"/>
            <a:tailEnd type="none" w="sm" len="sm"/>
          </a:ln>
        </p:spPr>
      </p:cxnSp>
      <p:cxnSp>
        <p:nvCxnSpPr>
          <p:cNvPr id="337" name="Google Shape;337;p15"/>
          <p:cNvCxnSpPr/>
          <p:nvPr/>
        </p:nvCxnSpPr>
        <p:spPr>
          <a:xfrm>
            <a:off x="3926438" y="2272565"/>
            <a:ext cx="6938" cy="2258455"/>
          </a:xfrm>
          <a:prstGeom prst="straightConnector1">
            <a:avLst/>
          </a:prstGeom>
          <a:noFill/>
          <a:ln w="19050" cap="flat" cmpd="sng">
            <a:solidFill>
              <a:schemeClr val="accent4"/>
            </a:solidFill>
            <a:prstDash val="solid"/>
            <a:miter lim="800000"/>
            <a:headEnd type="none" w="sm" len="sm"/>
            <a:tailEnd type="none" w="sm" len="sm"/>
          </a:ln>
        </p:spPr>
      </p:cxnSp>
      <p:sp>
        <p:nvSpPr>
          <p:cNvPr id="338" name="Google Shape;338;p15"/>
          <p:cNvSpPr txBox="1"/>
          <p:nvPr/>
        </p:nvSpPr>
        <p:spPr>
          <a:xfrm>
            <a:off x="260271" y="579421"/>
            <a:ext cx="87218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ПОГ ЗА </a:t>
            </a:r>
            <a:r>
              <a:rPr lang="uk-UA" sz="2800" dirty="0" smtClean="0">
                <a:solidFill>
                  <a:schemeClr val="lt1"/>
                </a:solidFill>
                <a:latin typeface="Montserrat SemiBold" panose="00000700000000000000" pitchFamily="2" charset="-52"/>
                <a:ea typeface="Proxima Nova"/>
                <a:cs typeface="Proxima Nova"/>
                <a:sym typeface="Proxima Nova"/>
              </a:rPr>
              <a:t>2025 </a:t>
            </a:r>
            <a:r>
              <a:rPr lang="uk-UA" sz="2800" dirty="0">
                <a:solidFill>
                  <a:schemeClr val="lt1"/>
                </a:solidFill>
                <a:latin typeface="Montserrat SemiBold" panose="00000700000000000000" pitchFamily="2" charset="-52"/>
                <a:ea typeface="Proxima Nova"/>
                <a:cs typeface="Proxima Nova"/>
                <a:sym typeface="Proxima Nova"/>
              </a:rPr>
              <a:t>РІК</a:t>
            </a:r>
            <a:endParaRPr sz="2800" dirty="0">
              <a:solidFill>
                <a:schemeClr val="lt1"/>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6"/>
          <p:cNvPicPr preferRelativeResize="0"/>
          <p:nvPr/>
        </p:nvPicPr>
        <p:blipFill rotWithShape="1">
          <a:blip r:embed="rId3">
            <a:alphaModFix/>
          </a:blip>
          <a:srcRect/>
          <a:stretch/>
        </p:blipFill>
        <p:spPr>
          <a:xfrm>
            <a:off x="0" y="0"/>
            <a:ext cx="12192000" cy="6857919"/>
          </a:xfrm>
          <a:prstGeom prst="rect">
            <a:avLst/>
          </a:prstGeom>
          <a:noFill/>
          <a:ln>
            <a:noFill/>
          </a:ln>
        </p:spPr>
      </p:pic>
      <p:sp>
        <p:nvSpPr>
          <p:cNvPr id="345" name="Google Shape;345;p16"/>
          <p:cNvSpPr txBox="1"/>
          <p:nvPr/>
        </p:nvSpPr>
        <p:spPr>
          <a:xfrm>
            <a:off x="219075" y="548843"/>
            <a:ext cx="70446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КРИМІНАЛЬНІ </a:t>
            </a:r>
            <a:r>
              <a:rPr lang="uk-UA" sz="2800" dirty="0" smtClean="0">
                <a:solidFill>
                  <a:schemeClr val="lt1"/>
                </a:solidFill>
                <a:latin typeface="Montserrat SemiBold" panose="00000700000000000000" pitchFamily="2" charset="-52"/>
                <a:ea typeface="Proxima Nova"/>
                <a:cs typeface="Proxima Nova"/>
                <a:sym typeface="Proxima Nova"/>
              </a:rPr>
              <a:t>ПРАВОПОРУШЕННЯ</a:t>
            </a:r>
            <a:endParaRPr dirty="0">
              <a:latin typeface="Montserrat SemiBold" panose="00000700000000000000" pitchFamily="2" charset="-52"/>
            </a:endParaRPr>
          </a:p>
        </p:txBody>
      </p:sp>
      <p:sp>
        <p:nvSpPr>
          <p:cNvPr id="347" name="Google Shape;347;p16"/>
          <p:cNvSpPr/>
          <p:nvPr/>
        </p:nvSpPr>
        <p:spPr>
          <a:xfrm>
            <a:off x="1482022" y="3822213"/>
            <a:ext cx="970199" cy="1271182"/>
          </a:xfrm>
          <a:custGeom>
            <a:avLst/>
            <a:gdLst/>
            <a:ahLst/>
            <a:cxnLst/>
            <a:rect l="l" t="t" r="r" b="b"/>
            <a:pathLst>
              <a:path w="787542" h="1115390" extrusionOk="0">
                <a:moveTo>
                  <a:pt x="458269" y="689116"/>
                </a:moveTo>
                <a:lnTo>
                  <a:pt x="498899" y="689116"/>
                </a:lnTo>
                <a:lnTo>
                  <a:pt x="498899" y="774841"/>
                </a:lnTo>
                <a:lnTo>
                  <a:pt x="446772" y="774841"/>
                </a:lnTo>
                <a:cubicBezTo>
                  <a:pt x="454437" y="741727"/>
                  <a:pt x="458269" y="713859"/>
                  <a:pt x="458269" y="691237"/>
                </a:cubicBezTo>
                <a:close/>
                <a:moveTo>
                  <a:pt x="636491" y="682196"/>
                </a:moveTo>
                <a:lnTo>
                  <a:pt x="650890" y="682196"/>
                </a:lnTo>
                <a:cubicBezTo>
                  <a:pt x="660340" y="682196"/>
                  <a:pt x="666777" y="683982"/>
                  <a:pt x="670200" y="687554"/>
                </a:cubicBezTo>
                <a:cubicBezTo>
                  <a:pt x="673623" y="691125"/>
                  <a:pt x="675335" y="695479"/>
                  <a:pt x="675335" y="700613"/>
                </a:cubicBezTo>
                <a:cubicBezTo>
                  <a:pt x="675335" y="705897"/>
                  <a:pt x="673363" y="710231"/>
                  <a:pt x="669419" y="713617"/>
                </a:cubicBezTo>
                <a:cubicBezTo>
                  <a:pt x="665475" y="717003"/>
                  <a:pt x="658629" y="718696"/>
                  <a:pt x="648881" y="718696"/>
                </a:cubicBezTo>
                <a:lnTo>
                  <a:pt x="636491" y="718696"/>
                </a:lnTo>
                <a:close/>
                <a:moveTo>
                  <a:pt x="284066" y="682196"/>
                </a:moveTo>
                <a:lnTo>
                  <a:pt x="298465" y="682196"/>
                </a:lnTo>
                <a:cubicBezTo>
                  <a:pt x="307915" y="682196"/>
                  <a:pt x="314352" y="683982"/>
                  <a:pt x="317775" y="687554"/>
                </a:cubicBezTo>
                <a:cubicBezTo>
                  <a:pt x="321198" y="691125"/>
                  <a:pt x="322910" y="695479"/>
                  <a:pt x="322910" y="700613"/>
                </a:cubicBezTo>
                <a:cubicBezTo>
                  <a:pt x="322910" y="705897"/>
                  <a:pt x="320938" y="710231"/>
                  <a:pt x="316994" y="713617"/>
                </a:cubicBezTo>
                <a:cubicBezTo>
                  <a:pt x="313050" y="717003"/>
                  <a:pt x="306204" y="718696"/>
                  <a:pt x="296456" y="718696"/>
                </a:cubicBezTo>
                <a:lnTo>
                  <a:pt x="284066" y="718696"/>
                </a:lnTo>
                <a:close/>
                <a:moveTo>
                  <a:pt x="585703" y="648933"/>
                </a:moveTo>
                <a:lnTo>
                  <a:pt x="585703" y="812569"/>
                </a:lnTo>
                <a:lnTo>
                  <a:pt x="636491" y="812569"/>
                </a:lnTo>
                <a:lnTo>
                  <a:pt x="636491" y="751847"/>
                </a:lnTo>
                <a:lnTo>
                  <a:pt x="664173" y="751847"/>
                </a:lnTo>
                <a:cubicBezTo>
                  <a:pt x="684562" y="751847"/>
                  <a:pt x="699724" y="747196"/>
                  <a:pt x="709658" y="737895"/>
                </a:cubicBezTo>
                <a:cubicBezTo>
                  <a:pt x="719593" y="728593"/>
                  <a:pt x="724560" y="715682"/>
                  <a:pt x="724560" y="699162"/>
                </a:cubicBezTo>
                <a:cubicBezTo>
                  <a:pt x="724560" y="683089"/>
                  <a:pt x="720002" y="670699"/>
                  <a:pt x="710886" y="661992"/>
                </a:cubicBezTo>
                <a:cubicBezTo>
                  <a:pt x="701770" y="653286"/>
                  <a:pt x="688060" y="648933"/>
                  <a:pt x="669754" y="648933"/>
                </a:cubicBezTo>
                <a:close/>
                <a:moveTo>
                  <a:pt x="412281" y="648933"/>
                </a:moveTo>
                <a:lnTo>
                  <a:pt x="412281" y="685433"/>
                </a:lnTo>
                <a:cubicBezTo>
                  <a:pt x="412281" y="718621"/>
                  <a:pt x="407556" y="748424"/>
                  <a:pt x="398105" y="774841"/>
                </a:cubicBezTo>
                <a:lnTo>
                  <a:pt x="381250" y="774841"/>
                </a:lnTo>
                <a:lnTo>
                  <a:pt x="381250" y="848176"/>
                </a:lnTo>
                <a:lnTo>
                  <a:pt x="421880" y="848176"/>
                </a:lnTo>
                <a:lnTo>
                  <a:pt x="421880" y="812569"/>
                </a:lnTo>
                <a:lnTo>
                  <a:pt x="526358" y="812569"/>
                </a:lnTo>
                <a:lnTo>
                  <a:pt x="526358" y="848176"/>
                </a:lnTo>
                <a:lnTo>
                  <a:pt x="567100" y="848176"/>
                </a:lnTo>
                <a:lnTo>
                  <a:pt x="567100" y="774841"/>
                </a:lnTo>
                <a:lnTo>
                  <a:pt x="549463" y="774841"/>
                </a:lnTo>
                <a:lnTo>
                  <a:pt x="549463" y="648933"/>
                </a:lnTo>
                <a:close/>
                <a:moveTo>
                  <a:pt x="233278" y="648933"/>
                </a:moveTo>
                <a:lnTo>
                  <a:pt x="233278" y="812569"/>
                </a:lnTo>
                <a:lnTo>
                  <a:pt x="284066" y="812569"/>
                </a:lnTo>
                <a:lnTo>
                  <a:pt x="284066" y="751847"/>
                </a:lnTo>
                <a:lnTo>
                  <a:pt x="311748" y="751847"/>
                </a:lnTo>
                <a:cubicBezTo>
                  <a:pt x="332137" y="751847"/>
                  <a:pt x="347299" y="747196"/>
                  <a:pt x="357233" y="737895"/>
                </a:cubicBezTo>
                <a:cubicBezTo>
                  <a:pt x="367168" y="728593"/>
                  <a:pt x="372135" y="715682"/>
                  <a:pt x="372135" y="699162"/>
                </a:cubicBezTo>
                <a:cubicBezTo>
                  <a:pt x="372135" y="683089"/>
                  <a:pt x="367577" y="670699"/>
                  <a:pt x="358461" y="661992"/>
                </a:cubicBezTo>
                <a:cubicBezTo>
                  <a:pt x="349345" y="653286"/>
                  <a:pt x="335635" y="648933"/>
                  <a:pt x="317329" y="648933"/>
                </a:cubicBezTo>
                <a:close/>
                <a:moveTo>
                  <a:pt x="131331" y="646142"/>
                </a:moveTo>
                <a:cubicBezTo>
                  <a:pt x="104021" y="646142"/>
                  <a:pt x="83017" y="653435"/>
                  <a:pt x="68321" y="668020"/>
                </a:cubicBezTo>
                <a:cubicBezTo>
                  <a:pt x="53624" y="682605"/>
                  <a:pt x="46275" y="703143"/>
                  <a:pt x="46275" y="729635"/>
                </a:cubicBezTo>
                <a:cubicBezTo>
                  <a:pt x="46275" y="757242"/>
                  <a:pt x="53549" y="778432"/>
                  <a:pt x="68097" y="793203"/>
                </a:cubicBezTo>
                <a:cubicBezTo>
                  <a:pt x="82645" y="807974"/>
                  <a:pt x="103053" y="815360"/>
                  <a:pt x="129322" y="815360"/>
                </a:cubicBezTo>
                <a:cubicBezTo>
                  <a:pt x="152985" y="815360"/>
                  <a:pt x="171161" y="810690"/>
                  <a:pt x="183848" y="801351"/>
                </a:cubicBezTo>
                <a:cubicBezTo>
                  <a:pt x="196536" y="792012"/>
                  <a:pt x="205410" y="779901"/>
                  <a:pt x="210470" y="765019"/>
                </a:cubicBezTo>
                <a:lnTo>
                  <a:pt x="162919" y="752182"/>
                </a:lnTo>
                <a:cubicBezTo>
                  <a:pt x="158306" y="769000"/>
                  <a:pt x="147702" y="777408"/>
                  <a:pt x="131107" y="777408"/>
                </a:cubicBezTo>
                <a:cubicBezTo>
                  <a:pt x="111760" y="777408"/>
                  <a:pt x="100709" y="766953"/>
                  <a:pt x="97956" y="746043"/>
                </a:cubicBezTo>
                <a:lnTo>
                  <a:pt x="147293" y="746043"/>
                </a:lnTo>
                <a:lnTo>
                  <a:pt x="147293" y="715682"/>
                </a:lnTo>
                <a:lnTo>
                  <a:pt x="97733" y="715682"/>
                </a:lnTo>
                <a:cubicBezTo>
                  <a:pt x="100933" y="694623"/>
                  <a:pt x="112132" y="684093"/>
                  <a:pt x="131331" y="684093"/>
                </a:cubicBezTo>
                <a:cubicBezTo>
                  <a:pt x="146288" y="684093"/>
                  <a:pt x="156259" y="690939"/>
                  <a:pt x="161245" y="704632"/>
                </a:cubicBezTo>
                <a:lnTo>
                  <a:pt x="206787" y="687330"/>
                </a:lnTo>
                <a:cubicBezTo>
                  <a:pt x="193243" y="659871"/>
                  <a:pt x="168091" y="646142"/>
                  <a:pt x="131331" y="646142"/>
                </a:cubicBezTo>
                <a:close/>
                <a:moveTo>
                  <a:pt x="182174" y="134714"/>
                </a:moveTo>
                <a:lnTo>
                  <a:pt x="275727" y="134714"/>
                </a:lnTo>
                <a:lnTo>
                  <a:pt x="275727" y="250536"/>
                </a:lnTo>
                <a:lnTo>
                  <a:pt x="228950" y="279492"/>
                </a:lnTo>
                <a:lnTo>
                  <a:pt x="182174" y="250536"/>
                </a:lnTo>
                <a:close/>
                <a:moveTo>
                  <a:pt x="233577" y="41770"/>
                </a:moveTo>
                <a:lnTo>
                  <a:pt x="190664" y="84682"/>
                </a:lnTo>
                <a:lnTo>
                  <a:pt x="114512" y="84682"/>
                </a:lnTo>
                <a:lnTo>
                  <a:pt x="114512" y="160835"/>
                </a:lnTo>
                <a:lnTo>
                  <a:pt x="71629" y="203716"/>
                </a:lnTo>
                <a:lnTo>
                  <a:pt x="114512" y="246598"/>
                </a:lnTo>
                <a:lnTo>
                  <a:pt x="114512" y="313708"/>
                </a:lnTo>
                <a:lnTo>
                  <a:pt x="181624" y="313709"/>
                </a:lnTo>
                <a:lnTo>
                  <a:pt x="233577" y="365663"/>
                </a:lnTo>
                <a:lnTo>
                  <a:pt x="285530" y="313709"/>
                </a:lnTo>
                <a:lnTo>
                  <a:pt x="343540" y="313709"/>
                </a:lnTo>
                <a:lnTo>
                  <a:pt x="343540" y="255700"/>
                </a:lnTo>
                <a:lnTo>
                  <a:pt x="395523" y="203716"/>
                </a:lnTo>
                <a:lnTo>
                  <a:pt x="343540" y="151733"/>
                </a:lnTo>
                <a:lnTo>
                  <a:pt x="343538" y="84682"/>
                </a:lnTo>
                <a:lnTo>
                  <a:pt x="276488" y="84682"/>
                </a:lnTo>
                <a:close/>
                <a:moveTo>
                  <a:pt x="0" y="5863"/>
                </a:moveTo>
                <a:lnTo>
                  <a:pt x="455068" y="5863"/>
                </a:lnTo>
                <a:lnTo>
                  <a:pt x="455068" y="342922"/>
                </a:lnTo>
                <a:lnTo>
                  <a:pt x="783778" y="342922"/>
                </a:lnTo>
                <a:lnTo>
                  <a:pt x="783778" y="1115390"/>
                </a:lnTo>
                <a:lnTo>
                  <a:pt x="0" y="1115390"/>
                </a:lnTo>
                <a:close/>
                <a:moveTo>
                  <a:pt x="494382" y="0"/>
                </a:moveTo>
                <a:lnTo>
                  <a:pt x="787542" y="305978"/>
                </a:lnTo>
                <a:lnTo>
                  <a:pt x="494382" y="305978"/>
                </a:lnTo>
                <a:close/>
              </a:path>
            </a:pathLst>
          </a:custGeom>
          <a:solidFill>
            <a:srgbClr val="1829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6"/>
          <p:cNvSpPr txBox="1"/>
          <p:nvPr/>
        </p:nvSpPr>
        <p:spPr>
          <a:xfrm>
            <a:off x="418948" y="2119835"/>
            <a:ext cx="326214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err="1">
                <a:solidFill>
                  <a:srgbClr val="182947"/>
                </a:solidFill>
                <a:latin typeface="Montserrat Medium" panose="00000600000000000000" pitchFamily="2" charset="-52"/>
                <a:ea typeface="Proxima Nova"/>
                <a:cs typeface="Proxima Nova"/>
                <a:sym typeface="Proxima Nova"/>
              </a:rPr>
              <a:t>Внесено</a:t>
            </a:r>
            <a:r>
              <a:rPr lang="uk-UA" sz="1800" dirty="0">
                <a:solidFill>
                  <a:srgbClr val="182947"/>
                </a:solidFill>
                <a:latin typeface="Montserrat Medium" panose="00000600000000000000" pitchFamily="2" charset="-52"/>
                <a:ea typeface="Proxima Nova"/>
                <a:cs typeface="Proxima Nova"/>
                <a:sym typeface="Proxima Nova"/>
              </a:rPr>
              <a:t> відомості до</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Єдиного реєстру досудових розслідувань</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за матеріалами </a:t>
            </a:r>
            <a:r>
              <a:rPr lang="uk-UA" sz="1800" dirty="0" smtClean="0">
                <a:solidFill>
                  <a:srgbClr val="182947"/>
                </a:solidFill>
                <a:latin typeface="Montserrat Medium" panose="00000600000000000000" pitchFamily="2" charset="-52"/>
                <a:ea typeface="Proxima Nova"/>
                <a:cs typeface="Proxima Nova"/>
                <a:sym typeface="Proxima Nova"/>
              </a:rPr>
              <a:t>ПОГ</a:t>
            </a:r>
            <a:endParaRPr dirty="0">
              <a:latin typeface="Montserrat Medium" panose="00000600000000000000" pitchFamily="2" charset="-52"/>
            </a:endParaRPr>
          </a:p>
        </p:txBody>
      </p:sp>
      <p:cxnSp>
        <p:nvCxnSpPr>
          <p:cNvPr id="349" name="Google Shape;349;p16"/>
          <p:cNvCxnSpPr/>
          <p:nvPr/>
        </p:nvCxnSpPr>
        <p:spPr>
          <a:xfrm flipH="1">
            <a:off x="3972375" y="2154177"/>
            <a:ext cx="16332" cy="4286835"/>
          </a:xfrm>
          <a:prstGeom prst="straightConnector1">
            <a:avLst/>
          </a:prstGeom>
          <a:noFill/>
          <a:ln w="19050" cap="flat" cmpd="sng">
            <a:solidFill>
              <a:schemeClr val="accent4"/>
            </a:solidFill>
            <a:prstDash val="solid"/>
            <a:miter lim="800000"/>
            <a:headEnd type="none" w="sm" len="sm"/>
            <a:tailEnd type="none" w="sm" len="sm"/>
          </a:ln>
        </p:spPr>
      </p:cxnSp>
      <p:sp>
        <p:nvSpPr>
          <p:cNvPr id="351" name="Google Shape;351;p16"/>
          <p:cNvSpPr txBox="1"/>
          <p:nvPr/>
        </p:nvSpPr>
        <p:spPr>
          <a:xfrm>
            <a:off x="418948" y="5424743"/>
            <a:ext cx="3096349"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400" dirty="0" smtClean="0">
                <a:solidFill>
                  <a:srgbClr val="FFC000"/>
                </a:solidFill>
                <a:latin typeface="Montserrat Medium" panose="00000600000000000000" pitchFamily="2" charset="-52"/>
                <a:ea typeface="Proxima Nova"/>
                <a:cs typeface="Proxima Nova"/>
                <a:sym typeface="Proxima Nova"/>
              </a:rPr>
              <a:t>10</a:t>
            </a:r>
            <a:endParaRPr sz="4400" dirty="0">
              <a:solidFill>
                <a:srgbClr val="FFC000"/>
              </a:solidFill>
              <a:latin typeface="Montserrat Medium" panose="00000600000000000000" pitchFamily="2" charset="-52"/>
              <a:ea typeface="Proxima Nova"/>
              <a:cs typeface="Proxima Nova"/>
              <a:sym typeface="Proxima Nova"/>
            </a:endParaRPr>
          </a:p>
        </p:txBody>
      </p:sp>
      <p:sp>
        <p:nvSpPr>
          <p:cNvPr id="352" name="Google Shape;352;p16"/>
          <p:cNvSpPr txBox="1"/>
          <p:nvPr/>
        </p:nvSpPr>
        <p:spPr>
          <a:xfrm>
            <a:off x="8123444" y="2061823"/>
            <a:ext cx="385656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rPr>
              <a:t>Здійснено розслідувань кримінальних проступків</a:t>
            </a:r>
          </a:p>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rPr>
              <a:t>у формі дізнання</a:t>
            </a:r>
            <a:endParaRPr sz="1800" dirty="0">
              <a:solidFill>
                <a:srgbClr val="182947"/>
              </a:solidFill>
              <a:latin typeface="Montserrat Medium" panose="00000600000000000000" pitchFamily="2" charset="-52"/>
            </a:endParaRPr>
          </a:p>
        </p:txBody>
      </p:sp>
      <p:pic>
        <p:nvPicPr>
          <p:cNvPr id="353" name="Google Shape;353;p16"/>
          <p:cNvPicPr preferRelativeResize="0"/>
          <p:nvPr/>
        </p:nvPicPr>
        <p:blipFill rotWithShape="1">
          <a:blip r:embed="rId4">
            <a:alphaModFix/>
          </a:blip>
          <a:srcRect/>
          <a:stretch/>
        </p:blipFill>
        <p:spPr>
          <a:xfrm>
            <a:off x="5560122" y="4146291"/>
            <a:ext cx="1002206" cy="947104"/>
          </a:xfrm>
          <a:prstGeom prst="rect">
            <a:avLst/>
          </a:prstGeom>
          <a:noFill/>
          <a:ln>
            <a:noFill/>
          </a:ln>
        </p:spPr>
      </p:pic>
      <p:sp>
        <p:nvSpPr>
          <p:cNvPr id="354" name="Google Shape;354;p16"/>
          <p:cNvSpPr txBox="1"/>
          <p:nvPr/>
        </p:nvSpPr>
        <p:spPr>
          <a:xfrm>
            <a:off x="4381261" y="5500943"/>
            <a:ext cx="3105927"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400" dirty="0" smtClean="0">
                <a:solidFill>
                  <a:srgbClr val="FFC000"/>
                </a:solidFill>
                <a:latin typeface="Montserrat Medium" panose="00000600000000000000" pitchFamily="2" charset="-52"/>
                <a:ea typeface="Proxima Nova"/>
                <a:cs typeface="Proxima Nova"/>
                <a:sym typeface="Proxima Nova"/>
              </a:rPr>
              <a:t>2</a:t>
            </a:r>
            <a:endParaRPr sz="4400" dirty="0">
              <a:solidFill>
                <a:srgbClr val="FFC000"/>
              </a:solidFill>
              <a:latin typeface="Montserrat Medium" panose="00000600000000000000" pitchFamily="2" charset="-52"/>
              <a:ea typeface="Proxima Nova"/>
              <a:cs typeface="Proxima Nova"/>
              <a:sym typeface="Proxima Nova"/>
            </a:endParaRPr>
          </a:p>
        </p:txBody>
      </p:sp>
      <p:cxnSp>
        <p:nvCxnSpPr>
          <p:cNvPr id="12" name="Google Shape;349;p16"/>
          <p:cNvCxnSpPr/>
          <p:nvPr/>
        </p:nvCxnSpPr>
        <p:spPr>
          <a:xfrm flipH="1">
            <a:off x="7961082" y="2119835"/>
            <a:ext cx="16332" cy="4286835"/>
          </a:xfrm>
          <a:prstGeom prst="straightConnector1">
            <a:avLst/>
          </a:prstGeom>
          <a:noFill/>
          <a:ln w="19050" cap="flat" cmpd="sng">
            <a:solidFill>
              <a:schemeClr val="accent4"/>
            </a:solidFill>
            <a:prstDash val="solid"/>
            <a:miter lim="800000"/>
            <a:headEnd type="none" w="sm" len="sm"/>
            <a:tailEnd type="none" w="sm" len="sm"/>
          </a:ln>
        </p:spPr>
      </p:cxnSp>
      <p:sp>
        <p:nvSpPr>
          <p:cNvPr id="14" name="Google Shape;352;p16"/>
          <p:cNvSpPr txBox="1"/>
          <p:nvPr/>
        </p:nvSpPr>
        <p:spPr>
          <a:xfrm>
            <a:off x="4138168" y="2061823"/>
            <a:ext cx="3856566"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ea typeface="Proxima Nova"/>
                <a:cs typeface="Proxima Nova"/>
                <a:sym typeface="Proxima Nova"/>
              </a:rPr>
              <a:t>Розкрито</a:t>
            </a:r>
          </a:p>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ea typeface="Proxima Nova"/>
                <a:cs typeface="Proxima Nova"/>
                <a:sym typeface="Proxima Nova"/>
              </a:rPr>
              <a:t>кримінальних </a:t>
            </a:r>
            <a:r>
              <a:rPr lang="uk-UA" sz="1800" dirty="0">
                <a:solidFill>
                  <a:srgbClr val="182947"/>
                </a:solidFill>
                <a:latin typeface="Montserrat Medium" panose="00000600000000000000" pitchFamily="2" charset="-52"/>
                <a:ea typeface="Proxima Nova"/>
                <a:cs typeface="Proxima Nova"/>
                <a:sym typeface="Proxima Nova"/>
              </a:rPr>
              <a:t>правопорушень</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ПОГ самостійно</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та спільно з іншими структурними</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підрозділами НПУ</a:t>
            </a:r>
            <a:r>
              <a:rPr lang="uk-UA" sz="1600" dirty="0">
                <a:solidFill>
                  <a:srgbClr val="182947"/>
                </a:solidFill>
                <a:latin typeface="Montserrat Medium" panose="00000600000000000000" pitchFamily="2" charset="-52"/>
                <a:ea typeface="Proxima Nova"/>
                <a:cs typeface="Proxima Nova"/>
                <a:sym typeface="Proxima Nova"/>
              </a:rPr>
              <a:t> </a:t>
            </a:r>
            <a:endParaRPr sz="1600" dirty="0">
              <a:latin typeface="Montserrat Medium" panose="00000600000000000000" pitchFamily="2" charset="-52"/>
            </a:endParaRPr>
          </a:p>
        </p:txBody>
      </p:sp>
      <p:sp>
        <p:nvSpPr>
          <p:cNvPr id="15" name="Google Shape;346;p16"/>
          <p:cNvSpPr/>
          <p:nvPr/>
        </p:nvSpPr>
        <p:spPr>
          <a:xfrm>
            <a:off x="9705214" y="3271849"/>
            <a:ext cx="917896" cy="1695843"/>
          </a:xfrm>
          <a:custGeom>
            <a:avLst/>
            <a:gdLst/>
            <a:ahLst/>
            <a:cxnLst/>
            <a:rect l="l" t="t" r="r" b="b"/>
            <a:pathLst>
              <a:path w="727833" h="1464327" extrusionOk="0">
                <a:moveTo>
                  <a:pt x="118014" y="575483"/>
                </a:moveTo>
                <a:lnTo>
                  <a:pt x="118014" y="741655"/>
                </a:lnTo>
                <a:lnTo>
                  <a:pt x="130377" y="738514"/>
                </a:lnTo>
                <a:lnTo>
                  <a:pt x="135000" y="739689"/>
                </a:lnTo>
                <a:lnTo>
                  <a:pt x="135574" y="575483"/>
                </a:lnTo>
                <a:close/>
                <a:moveTo>
                  <a:pt x="387816" y="442310"/>
                </a:moveTo>
                <a:lnTo>
                  <a:pt x="387816" y="465088"/>
                </a:lnTo>
                <a:lnTo>
                  <a:pt x="398557" y="470784"/>
                </a:lnTo>
                <a:lnTo>
                  <a:pt x="409298" y="465089"/>
                </a:lnTo>
                <a:lnTo>
                  <a:pt x="409298" y="442310"/>
                </a:lnTo>
                <a:close/>
                <a:moveTo>
                  <a:pt x="164580" y="434821"/>
                </a:moveTo>
                <a:lnTo>
                  <a:pt x="164580" y="446632"/>
                </a:lnTo>
                <a:lnTo>
                  <a:pt x="257063" y="446632"/>
                </a:lnTo>
                <a:lnTo>
                  <a:pt x="257063" y="434821"/>
                </a:lnTo>
                <a:close/>
                <a:moveTo>
                  <a:pt x="399619" y="424031"/>
                </a:moveTo>
                <a:lnTo>
                  <a:pt x="409474" y="432471"/>
                </a:lnTo>
                <a:lnTo>
                  <a:pt x="424871" y="432471"/>
                </a:lnTo>
                <a:lnTo>
                  <a:pt x="424871" y="445658"/>
                </a:lnTo>
                <a:lnTo>
                  <a:pt x="436809" y="455881"/>
                </a:lnTo>
                <a:lnTo>
                  <a:pt x="424871" y="466104"/>
                </a:lnTo>
                <a:lnTo>
                  <a:pt x="424871" y="477513"/>
                </a:lnTo>
                <a:lnTo>
                  <a:pt x="411550" y="477513"/>
                </a:lnTo>
                <a:lnTo>
                  <a:pt x="399621" y="487730"/>
                </a:lnTo>
                <a:lnTo>
                  <a:pt x="387689" y="477513"/>
                </a:lnTo>
                <a:lnTo>
                  <a:pt x="372278" y="477513"/>
                </a:lnTo>
                <a:lnTo>
                  <a:pt x="372278" y="464314"/>
                </a:lnTo>
                <a:lnTo>
                  <a:pt x="362431" y="455880"/>
                </a:lnTo>
                <a:lnTo>
                  <a:pt x="372278" y="447447"/>
                </a:lnTo>
                <a:lnTo>
                  <a:pt x="372278" y="432471"/>
                </a:lnTo>
                <a:lnTo>
                  <a:pt x="389766" y="432471"/>
                </a:lnTo>
                <a:close/>
                <a:moveTo>
                  <a:pt x="399676" y="408434"/>
                </a:moveTo>
                <a:cubicBezTo>
                  <a:pt x="375607" y="408434"/>
                  <a:pt x="356096" y="429672"/>
                  <a:pt x="356096" y="455870"/>
                </a:cubicBezTo>
                <a:cubicBezTo>
                  <a:pt x="356096" y="482068"/>
                  <a:pt x="375607" y="503305"/>
                  <a:pt x="399676" y="503305"/>
                </a:cubicBezTo>
                <a:cubicBezTo>
                  <a:pt x="423746" y="503305"/>
                  <a:pt x="443258" y="482068"/>
                  <a:pt x="443258" y="455870"/>
                </a:cubicBezTo>
                <a:cubicBezTo>
                  <a:pt x="443258" y="429672"/>
                  <a:pt x="423746" y="408434"/>
                  <a:pt x="399676" y="408434"/>
                </a:cubicBezTo>
                <a:close/>
                <a:moveTo>
                  <a:pt x="495842" y="337647"/>
                </a:moveTo>
                <a:cubicBezTo>
                  <a:pt x="521707" y="341486"/>
                  <a:pt x="543934" y="354614"/>
                  <a:pt x="556394" y="376120"/>
                </a:cubicBezTo>
                <a:lnTo>
                  <a:pt x="598674" y="449097"/>
                </a:lnTo>
                <a:lnTo>
                  <a:pt x="722728" y="663221"/>
                </a:lnTo>
                <a:cubicBezTo>
                  <a:pt x="735536" y="685327"/>
                  <a:pt x="723414" y="716288"/>
                  <a:pt x="695652" y="732372"/>
                </a:cubicBezTo>
                <a:cubicBezTo>
                  <a:pt x="667888" y="748457"/>
                  <a:pt x="635000" y="743574"/>
                  <a:pt x="622192" y="721467"/>
                </a:cubicBezTo>
                <a:lnTo>
                  <a:pt x="513783" y="534349"/>
                </a:lnTo>
                <a:lnTo>
                  <a:pt x="513282" y="534640"/>
                </a:lnTo>
                <a:lnTo>
                  <a:pt x="473784" y="466465"/>
                </a:lnTo>
                <a:lnTo>
                  <a:pt x="473784" y="758328"/>
                </a:lnTo>
                <a:lnTo>
                  <a:pt x="350533" y="778394"/>
                </a:lnTo>
                <a:lnTo>
                  <a:pt x="344198" y="767544"/>
                </a:lnTo>
                <a:lnTo>
                  <a:pt x="265541" y="767544"/>
                </a:lnTo>
                <a:lnTo>
                  <a:pt x="258748" y="779179"/>
                </a:lnTo>
                <a:lnTo>
                  <a:pt x="175345" y="765600"/>
                </a:lnTo>
                <a:lnTo>
                  <a:pt x="185447" y="784462"/>
                </a:lnTo>
                <a:lnTo>
                  <a:pt x="186146" y="788814"/>
                </a:lnTo>
                <a:lnTo>
                  <a:pt x="257021" y="800353"/>
                </a:lnTo>
                <a:lnTo>
                  <a:pt x="257768" y="796988"/>
                </a:lnTo>
                <a:lnTo>
                  <a:pt x="265541" y="810301"/>
                </a:lnTo>
                <a:lnTo>
                  <a:pt x="344198" y="810301"/>
                </a:lnTo>
                <a:lnTo>
                  <a:pt x="352250" y="796510"/>
                </a:lnTo>
                <a:lnTo>
                  <a:pt x="352906" y="799464"/>
                </a:lnTo>
                <a:lnTo>
                  <a:pt x="473784" y="779784"/>
                </a:lnTo>
                <a:lnTo>
                  <a:pt x="473784" y="873858"/>
                </a:lnTo>
                <a:lnTo>
                  <a:pt x="471944" y="1401165"/>
                </a:lnTo>
                <a:cubicBezTo>
                  <a:pt x="471944" y="1436048"/>
                  <a:pt x="438924" y="1464327"/>
                  <a:pt x="398193" y="1464327"/>
                </a:cubicBezTo>
                <a:cubicBezTo>
                  <a:pt x="357462" y="1464327"/>
                  <a:pt x="324443" y="1436048"/>
                  <a:pt x="324443" y="1401165"/>
                </a:cubicBezTo>
                <a:lnTo>
                  <a:pt x="324443" y="896349"/>
                </a:lnTo>
                <a:lnTo>
                  <a:pt x="280192" y="896349"/>
                </a:lnTo>
                <a:lnTo>
                  <a:pt x="280192" y="1401164"/>
                </a:lnTo>
                <a:cubicBezTo>
                  <a:pt x="280192" y="1436048"/>
                  <a:pt x="247173" y="1464327"/>
                  <a:pt x="206442" y="1464327"/>
                </a:cubicBezTo>
                <a:cubicBezTo>
                  <a:pt x="165711" y="1464327"/>
                  <a:pt x="132691" y="1436048"/>
                  <a:pt x="132691" y="1401164"/>
                </a:cubicBezTo>
                <a:lnTo>
                  <a:pt x="134483" y="887935"/>
                </a:lnTo>
                <a:lnTo>
                  <a:pt x="130377" y="888978"/>
                </a:lnTo>
                <a:cubicBezTo>
                  <a:pt x="113873" y="888978"/>
                  <a:pt x="98932" y="880557"/>
                  <a:pt x="88116" y="866943"/>
                </a:cubicBezTo>
                <a:lnTo>
                  <a:pt x="83123" y="857621"/>
                </a:lnTo>
                <a:lnTo>
                  <a:pt x="81976" y="858284"/>
                </a:lnTo>
                <a:cubicBezTo>
                  <a:pt x="74916" y="860841"/>
                  <a:pt x="67155" y="862255"/>
                  <a:pt x="59008" y="862255"/>
                </a:cubicBezTo>
                <a:cubicBezTo>
                  <a:pt x="26419" y="862255"/>
                  <a:pt x="0" y="839629"/>
                  <a:pt x="0" y="811719"/>
                </a:cubicBezTo>
                <a:lnTo>
                  <a:pt x="0" y="575483"/>
                </a:lnTo>
                <a:lnTo>
                  <a:pt x="0" y="449256"/>
                </a:lnTo>
                <a:cubicBezTo>
                  <a:pt x="0" y="394953"/>
                  <a:pt x="51402" y="350932"/>
                  <a:pt x="114807" y="350932"/>
                </a:cubicBezTo>
                <a:lnTo>
                  <a:pt x="423840" y="350932"/>
                </a:lnTo>
                <a:lnTo>
                  <a:pt x="455085" y="338968"/>
                </a:lnTo>
                <a:cubicBezTo>
                  <a:pt x="469069" y="336129"/>
                  <a:pt x="482910" y="335727"/>
                  <a:pt x="495842" y="337647"/>
                </a:cubicBezTo>
                <a:close/>
                <a:moveTo>
                  <a:pt x="421943" y="146317"/>
                </a:moveTo>
                <a:lnTo>
                  <a:pt x="432544" y="159781"/>
                </a:lnTo>
                <a:cubicBezTo>
                  <a:pt x="439537" y="173942"/>
                  <a:pt x="443404" y="189511"/>
                  <a:pt x="443404" y="205854"/>
                </a:cubicBezTo>
                <a:cubicBezTo>
                  <a:pt x="443404" y="271224"/>
                  <a:pt x="381528" y="324216"/>
                  <a:pt x="305199" y="324216"/>
                </a:cubicBezTo>
                <a:cubicBezTo>
                  <a:pt x="228871" y="324216"/>
                  <a:pt x="166995" y="271224"/>
                  <a:pt x="166995" y="205854"/>
                </a:cubicBezTo>
                <a:cubicBezTo>
                  <a:pt x="166995" y="189511"/>
                  <a:pt x="170862" y="173942"/>
                  <a:pt x="177856" y="159781"/>
                </a:cubicBezTo>
                <a:lnTo>
                  <a:pt x="188023" y="146866"/>
                </a:lnTo>
                <a:lnTo>
                  <a:pt x="196467" y="156415"/>
                </a:lnTo>
                <a:cubicBezTo>
                  <a:pt x="222203" y="177810"/>
                  <a:pt x="261151" y="191446"/>
                  <a:pt x="304740" y="191446"/>
                </a:cubicBezTo>
                <a:cubicBezTo>
                  <a:pt x="348330" y="191446"/>
                  <a:pt x="387277" y="177810"/>
                  <a:pt x="413013" y="156415"/>
                </a:cubicBezTo>
                <a:close/>
                <a:moveTo>
                  <a:pt x="292743" y="44660"/>
                </a:moveTo>
                <a:lnTo>
                  <a:pt x="317616" y="44660"/>
                </a:lnTo>
                <a:lnTo>
                  <a:pt x="317617" y="71034"/>
                </a:lnTo>
                <a:lnTo>
                  <a:pt x="305179" y="77627"/>
                </a:lnTo>
                <a:lnTo>
                  <a:pt x="292743" y="71034"/>
                </a:lnTo>
                <a:close/>
                <a:moveTo>
                  <a:pt x="306410" y="23496"/>
                </a:moveTo>
                <a:lnTo>
                  <a:pt x="295000" y="33267"/>
                </a:lnTo>
                <a:lnTo>
                  <a:pt x="274752" y="33267"/>
                </a:lnTo>
                <a:lnTo>
                  <a:pt x="274752" y="50608"/>
                </a:lnTo>
                <a:lnTo>
                  <a:pt x="263351" y="60372"/>
                </a:lnTo>
                <a:lnTo>
                  <a:pt x="274752" y="70137"/>
                </a:lnTo>
                <a:lnTo>
                  <a:pt x="274752" y="85419"/>
                </a:lnTo>
                <a:lnTo>
                  <a:pt x="292596" y="85419"/>
                </a:lnTo>
                <a:lnTo>
                  <a:pt x="296726" y="88955"/>
                </a:lnTo>
                <a:lnTo>
                  <a:pt x="305020" y="87521"/>
                </a:lnTo>
                <a:lnTo>
                  <a:pt x="305179" y="87605"/>
                </a:lnTo>
                <a:lnTo>
                  <a:pt x="305347" y="87515"/>
                </a:lnTo>
                <a:lnTo>
                  <a:pt x="315688" y="89303"/>
                </a:lnTo>
                <a:lnTo>
                  <a:pt x="320223" y="85419"/>
                </a:lnTo>
                <a:lnTo>
                  <a:pt x="335647" y="85419"/>
                </a:lnTo>
                <a:lnTo>
                  <a:pt x="335647" y="72210"/>
                </a:lnTo>
                <a:lnTo>
                  <a:pt x="349468" y="60372"/>
                </a:lnTo>
                <a:lnTo>
                  <a:pt x="335647" y="48535"/>
                </a:lnTo>
                <a:lnTo>
                  <a:pt x="335646" y="33267"/>
                </a:lnTo>
                <a:lnTo>
                  <a:pt x="317819" y="33267"/>
                </a:lnTo>
                <a:close/>
                <a:moveTo>
                  <a:pt x="305201" y="0"/>
                </a:moveTo>
                <a:lnTo>
                  <a:pt x="415143" y="34730"/>
                </a:lnTo>
                <a:lnTo>
                  <a:pt x="432968" y="39408"/>
                </a:lnTo>
                <a:lnTo>
                  <a:pt x="443704" y="41263"/>
                </a:lnTo>
                <a:cubicBezTo>
                  <a:pt x="457472" y="46251"/>
                  <a:pt x="467133" y="57927"/>
                  <a:pt x="467133" y="71535"/>
                </a:cubicBezTo>
                <a:cubicBezTo>
                  <a:pt x="467133" y="85143"/>
                  <a:pt x="457472" y="96819"/>
                  <a:pt x="443704" y="101807"/>
                </a:cubicBezTo>
                <a:lnTo>
                  <a:pt x="435990" y="103140"/>
                </a:lnTo>
                <a:lnTo>
                  <a:pt x="425056" y="114552"/>
                </a:lnTo>
                <a:lnTo>
                  <a:pt x="427607" y="114552"/>
                </a:lnTo>
                <a:lnTo>
                  <a:pt x="426039" y="119882"/>
                </a:lnTo>
                <a:cubicBezTo>
                  <a:pt x="406059" y="152290"/>
                  <a:pt x="359285" y="175030"/>
                  <a:pt x="304768" y="175030"/>
                </a:cubicBezTo>
                <a:cubicBezTo>
                  <a:pt x="250253" y="175030"/>
                  <a:pt x="203478" y="152290"/>
                  <a:pt x="183499" y="119882"/>
                </a:cubicBezTo>
                <a:lnTo>
                  <a:pt x="181930" y="114552"/>
                </a:lnTo>
                <a:lnTo>
                  <a:pt x="184482" y="114552"/>
                </a:lnTo>
                <a:lnTo>
                  <a:pt x="173377" y="102961"/>
                </a:lnTo>
                <a:lnTo>
                  <a:pt x="166696" y="101807"/>
                </a:lnTo>
                <a:cubicBezTo>
                  <a:pt x="157517" y="98482"/>
                  <a:pt x="150164" y="92184"/>
                  <a:pt x="146281" y="84323"/>
                </a:cubicBezTo>
                <a:lnTo>
                  <a:pt x="143267" y="71535"/>
                </a:lnTo>
                <a:cubicBezTo>
                  <a:pt x="143267" y="57927"/>
                  <a:pt x="152928" y="46251"/>
                  <a:pt x="166696" y="41263"/>
                </a:cubicBezTo>
                <a:lnTo>
                  <a:pt x="177436" y="39407"/>
                </a:lnTo>
                <a:lnTo>
                  <a:pt x="195264" y="34729"/>
                </a:lnTo>
                <a:close/>
              </a:path>
            </a:pathLst>
          </a:custGeom>
          <a:solidFill>
            <a:srgbClr val="1829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354;p16"/>
          <p:cNvSpPr txBox="1"/>
          <p:nvPr/>
        </p:nvSpPr>
        <p:spPr>
          <a:xfrm>
            <a:off x="9398037" y="5424742"/>
            <a:ext cx="1532249"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400" dirty="0" smtClean="0">
                <a:solidFill>
                  <a:srgbClr val="FFC000"/>
                </a:solidFill>
                <a:latin typeface="Montserrat Medium" panose="00000600000000000000" pitchFamily="2" charset="-52"/>
                <a:ea typeface="Proxima Nova"/>
                <a:cs typeface="Proxima Nova"/>
                <a:sym typeface="Proxima Nova"/>
              </a:rPr>
              <a:t>0</a:t>
            </a:r>
            <a:endParaRPr sz="4400" dirty="0">
              <a:solidFill>
                <a:srgbClr val="FFC000"/>
              </a:solidFill>
              <a:latin typeface="Montserrat Medium" panose="000006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7"/>
          <p:cNvPicPr preferRelativeResize="0"/>
          <p:nvPr/>
        </p:nvPicPr>
        <p:blipFill rotWithShape="1">
          <a:blip r:embed="rId3">
            <a:alphaModFix/>
          </a:blip>
          <a:srcRect/>
          <a:stretch/>
        </p:blipFill>
        <p:spPr>
          <a:xfrm>
            <a:off x="0" y="40"/>
            <a:ext cx="12192073" cy="6857960"/>
          </a:xfrm>
          <a:prstGeom prst="rect">
            <a:avLst/>
          </a:prstGeom>
          <a:noFill/>
          <a:ln>
            <a:noFill/>
          </a:ln>
        </p:spPr>
      </p:pic>
      <p:sp>
        <p:nvSpPr>
          <p:cNvPr id="361" name="Google Shape;361;p17"/>
          <p:cNvSpPr txBox="1"/>
          <p:nvPr/>
        </p:nvSpPr>
        <p:spPr>
          <a:xfrm>
            <a:off x="271405" y="544083"/>
            <a:ext cx="718667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КРИМІНАЛЬНІ </a:t>
            </a:r>
            <a:r>
              <a:rPr lang="uk-UA" sz="2800" dirty="0" smtClean="0">
                <a:solidFill>
                  <a:schemeClr val="lt1"/>
                </a:solidFill>
                <a:latin typeface="Montserrat SemiBold" panose="00000700000000000000" pitchFamily="2" charset="-52"/>
                <a:ea typeface="Proxima Nova"/>
                <a:cs typeface="Proxima Nova"/>
                <a:sym typeface="Proxima Nova"/>
              </a:rPr>
              <a:t>ПРАВОПОРУШЕННЯ</a:t>
            </a:r>
            <a:endParaRPr dirty="0">
              <a:latin typeface="Montserrat SemiBold" panose="00000700000000000000" pitchFamily="2" charset="-52"/>
            </a:endParaRPr>
          </a:p>
        </p:txBody>
      </p:sp>
      <p:pic>
        <p:nvPicPr>
          <p:cNvPr id="363" name="Google Shape;363;p17"/>
          <p:cNvPicPr preferRelativeResize="0"/>
          <p:nvPr/>
        </p:nvPicPr>
        <p:blipFill rotWithShape="1">
          <a:blip r:embed="rId4">
            <a:alphaModFix/>
          </a:blip>
          <a:srcRect/>
          <a:stretch/>
        </p:blipFill>
        <p:spPr>
          <a:xfrm>
            <a:off x="261632" y="2120443"/>
            <a:ext cx="948883" cy="859949"/>
          </a:xfrm>
          <a:prstGeom prst="rect">
            <a:avLst/>
          </a:prstGeom>
          <a:noFill/>
          <a:ln>
            <a:noFill/>
          </a:ln>
        </p:spPr>
      </p:pic>
      <p:sp>
        <p:nvSpPr>
          <p:cNvPr id="364" name="Google Shape;364;p17"/>
          <p:cNvSpPr txBox="1"/>
          <p:nvPr/>
        </p:nvSpPr>
        <p:spPr>
          <a:xfrm>
            <a:off x="1201924" y="2202235"/>
            <a:ext cx="326491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Зберігання</a:t>
            </a:r>
            <a:endParaRPr dirty="0">
              <a:latin typeface="Montserrat Light" panose="00000400000000000000" pitchFamily="2" charset="-52"/>
            </a:endParaRPr>
          </a:p>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наркотичних засобів</a:t>
            </a:r>
            <a:endParaRPr sz="2000" dirty="0">
              <a:solidFill>
                <a:srgbClr val="182947"/>
              </a:solidFill>
              <a:latin typeface="Montserrat Light" panose="00000400000000000000" pitchFamily="2" charset="-52"/>
              <a:ea typeface="Proxima Nova"/>
              <a:cs typeface="Proxima Nova"/>
              <a:sym typeface="Proxima Nova"/>
            </a:endParaRPr>
          </a:p>
        </p:txBody>
      </p:sp>
      <p:pic>
        <p:nvPicPr>
          <p:cNvPr id="365" name="Google Shape;365;p17"/>
          <p:cNvPicPr preferRelativeResize="0"/>
          <p:nvPr/>
        </p:nvPicPr>
        <p:blipFill rotWithShape="1">
          <a:blip r:embed="rId5">
            <a:alphaModFix/>
          </a:blip>
          <a:srcRect/>
          <a:stretch/>
        </p:blipFill>
        <p:spPr>
          <a:xfrm>
            <a:off x="261632" y="3834102"/>
            <a:ext cx="945197" cy="888265"/>
          </a:xfrm>
          <a:prstGeom prst="rect">
            <a:avLst/>
          </a:prstGeom>
          <a:noFill/>
          <a:ln>
            <a:noFill/>
          </a:ln>
        </p:spPr>
      </p:pic>
      <p:sp>
        <p:nvSpPr>
          <p:cNvPr id="366" name="Google Shape;366;p17"/>
          <p:cNvSpPr txBox="1"/>
          <p:nvPr/>
        </p:nvSpPr>
        <p:spPr>
          <a:xfrm>
            <a:off x="1206829" y="4045054"/>
            <a:ext cx="197604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Хуліганство</a:t>
            </a:r>
            <a:endParaRPr sz="2000" dirty="0">
              <a:solidFill>
                <a:srgbClr val="182947"/>
              </a:solidFill>
              <a:latin typeface="Montserrat Light" panose="00000400000000000000" pitchFamily="2" charset="-52"/>
              <a:ea typeface="Proxima Nova"/>
              <a:cs typeface="Proxima Nova"/>
              <a:sym typeface="Proxima Nova"/>
            </a:endParaRPr>
          </a:p>
        </p:txBody>
      </p:sp>
      <p:pic>
        <p:nvPicPr>
          <p:cNvPr id="367" name="Google Shape;367;p17"/>
          <p:cNvPicPr preferRelativeResize="0"/>
          <p:nvPr/>
        </p:nvPicPr>
        <p:blipFill rotWithShape="1">
          <a:blip r:embed="rId6">
            <a:alphaModFix/>
          </a:blip>
          <a:srcRect/>
          <a:stretch/>
        </p:blipFill>
        <p:spPr>
          <a:xfrm>
            <a:off x="261632" y="5455363"/>
            <a:ext cx="917658" cy="824915"/>
          </a:xfrm>
          <a:prstGeom prst="rect">
            <a:avLst/>
          </a:prstGeom>
          <a:noFill/>
          <a:ln>
            <a:noFill/>
          </a:ln>
        </p:spPr>
      </p:pic>
      <p:sp>
        <p:nvSpPr>
          <p:cNvPr id="368" name="Google Shape;368;p17"/>
          <p:cNvSpPr txBox="1"/>
          <p:nvPr/>
        </p:nvSpPr>
        <p:spPr>
          <a:xfrm>
            <a:off x="1210325" y="5557086"/>
            <a:ext cx="31316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Нанесення</a:t>
            </a:r>
            <a:endParaRPr dirty="0">
              <a:latin typeface="Montserrat Light" panose="00000400000000000000" pitchFamily="2" charset="-52"/>
            </a:endParaRPr>
          </a:p>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тілесних ушкоджень</a:t>
            </a:r>
            <a:endParaRPr sz="2000" dirty="0">
              <a:solidFill>
                <a:srgbClr val="182947"/>
              </a:solidFill>
              <a:latin typeface="Montserrat Light" panose="00000400000000000000" pitchFamily="2" charset="-52"/>
              <a:ea typeface="Proxima Nova"/>
              <a:cs typeface="Proxima Nova"/>
              <a:sym typeface="Proxima Nova"/>
            </a:endParaRPr>
          </a:p>
        </p:txBody>
      </p:sp>
      <p:pic>
        <p:nvPicPr>
          <p:cNvPr id="369" name="Google Shape;369;p17"/>
          <p:cNvPicPr preferRelativeResize="0"/>
          <p:nvPr/>
        </p:nvPicPr>
        <p:blipFill rotWithShape="1">
          <a:blip r:embed="rId7">
            <a:alphaModFix/>
          </a:blip>
          <a:srcRect/>
          <a:stretch/>
        </p:blipFill>
        <p:spPr>
          <a:xfrm>
            <a:off x="5983630" y="2120443"/>
            <a:ext cx="858622" cy="755531"/>
          </a:xfrm>
          <a:prstGeom prst="rect">
            <a:avLst/>
          </a:prstGeom>
          <a:noFill/>
          <a:ln>
            <a:noFill/>
          </a:ln>
        </p:spPr>
      </p:pic>
      <p:sp>
        <p:nvSpPr>
          <p:cNvPr id="370" name="Google Shape;370;p17"/>
          <p:cNvSpPr txBox="1"/>
          <p:nvPr/>
        </p:nvSpPr>
        <p:spPr>
          <a:xfrm>
            <a:off x="6901994" y="2273705"/>
            <a:ext cx="155931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Крадіжка</a:t>
            </a:r>
            <a:endParaRPr sz="2000" dirty="0">
              <a:solidFill>
                <a:srgbClr val="182947"/>
              </a:solidFill>
              <a:latin typeface="Montserrat Light" panose="00000400000000000000" pitchFamily="2" charset="-52"/>
              <a:ea typeface="Proxima Nova"/>
              <a:cs typeface="Proxima Nova"/>
              <a:sym typeface="Proxima Nova"/>
            </a:endParaRPr>
          </a:p>
        </p:txBody>
      </p:sp>
      <p:sp>
        <p:nvSpPr>
          <p:cNvPr id="371" name="Google Shape;371;p17"/>
          <p:cNvSpPr txBox="1"/>
          <p:nvPr/>
        </p:nvSpPr>
        <p:spPr>
          <a:xfrm>
            <a:off x="7006768" y="3815485"/>
            <a:ext cx="252598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smtClean="0">
                <a:solidFill>
                  <a:srgbClr val="182947"/>
                </a:solidFill>
                <a:latin typeface="Montserrat Light" panose="00000400000000000000" pitchFamily="2" charset="-52"/>
                <a:ea typeface="Proxima Nova"/>
                <a:cs typeface="Proxima Nova"/>
                <a:sym typeface="Proxima Nova"/>
              </a:rPr>
              <a:t>Підробка</a:t>
            </a:r>
            <a:r>
              <a:rPr lang="uk-UA" dirty="0">
                <a:latin typeface="Montserrat Light" panose="00000400000000000000" pitchFamily="2" charset="-52"/>
                <a:ea typeface="Proxima Nova"/>
              </a:rPr>
              <a:t> </a:t>
            </a:r>
            <a:r>
              <a:rPr lang="uk-UA" sz="2000" dirty="0" smtClean="0">
                <a:solidFill>
                  <a:srgbClr val="182947"/>
                </a:solidFill>
                <a:latin typeface="Montserrat Light" panose="00000400000000000000" pitchFamily="2" charset="-52"/>
                <a:ea typeface="Proxima Nova"/>
                <a:cs typeface="Proxima Nova"/>
                <a:sym typeface="Proxima Nova"/>
              </a:rPr>
              <a:t>документів</a:t>
            </a:r>
            <a:endParaRPr sz="2000" dirty="0">
              <a:solidFill>
                <a:srgbClr val="182947"/>
              </a:solidFill>
              <a:latin typeface="Montserrat Light" panose="00000400000000000000" pitchFamily="2" charset="-52"/>
              <a:ea typeface="Proxima Nova"/>
              <a:cs typeface="Proxima Nova"/>
              <a:sym typeface="Proxima Nova"/>
            </a:endParaRPr>
          </a:p>
        </p:txBody>
      </p:sp>
      <p:pic>
        <p:nvPicPr>
          <p:cNvPr id="372" name="Google Shape;372;p17"/>
          <p:cNvPicPr preferRelativeResize="0"/>
          <p:nvPr/>
        </p:nvPicPr>
        <p:blipFill rotWithShape="1">
          <a:blip r:embed="rId8">
            <a:alphaModFix/>
          </a:blip>
          <a:srcRect/>
          <a:stretch/>
        </p:blipFill>
        <p:spPr>
          <a:xfrm>
            <a:off x="5996304" y="3754492"/>
            <a:ext cx="779185" cy="779185"/>
          </a:xfrm>
          <a:prstGeom prst="rect">
            <a:avLst/>
          </a:prstGeom>
          <a:noFill/>
          <a:ln>
            <a:noFill/>
          </a:ln>
        </p:spPr>
      </p:pic>
      <p:sp>
        <p:nvSpPr>
          <p:cNvPr id="373" name="Google Shape;373;p17"/>
          <p:cNvSpPr txBox="1"/>
          <p:nvPr/>
        </p:nvSpPr>
        <p:spPr>
          <a:xfrm>
            <a:off x="4191295" y="2295892"/>
            <a:ext cx="138496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smtClean="0">
                <a:solidFill>
                  <a:srgbClr val="182947"/>
                </a:solidFill>
                <a:latin typeface="Montserrat SemiBold" panose="00000700000000000000" pitchFamily="2" charset="-52"/>
                <a:ea typeface="Proxima Nova"/>
                <a:cs typeface="Proxima Nova"/>
                <a:sym typeface="Proxima Nova"/>
              </a:rPr>
              <a:t>0</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374" name="Google Shape;374;p17"/>
          <p:cNvSpPr txBox="1"/>
          <p:nvPr/>
        </p:nvSpPr>
        <p:spPr>
          <a:xfrm>
            <a:off x="4188344" y="3938616"/>
            <a:ext cx="137312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smtClean="0">
                <a:solidFill>
                  <a:srgbClr val="182947"/>
                </a:solidFill>
                <a:latin typeface="Montserrat SemiBold" panose="00000700000000000000" pitchFamily="2" charset="-52"/>
                <a:ea typeface="Proxima Nova"/>
                <a:cs typeface="Proxima Nova"/>
                <a:sym typeface="Proxima Nova"/>
              </a:rPr>
              <a:t>0</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375" name="Google Shape;375;p17"/>
          <p:cNvSpPr txBox="1"/>
          <p:nvPr/>
        </p:nvSpPr>
        <p:spPr>
          <a:xfrm>
            <a:off x="4177096" y="5680197"/>
            <a:ext cx="141335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smtClean="0">
                <a:solidFill>
                  <a:srgbClr val="182947"/>
                </a:solidFill>
                <a:latin typeface="Montserrat SemiBold" panose="00000700000000000000" pitchFamily="2" charset="-52"/>
                <a:ea typeface="Proxima Nova"/>
                <a:cs typeface="Proxima Nova"/>
                <a:sym typeface="Proxima Nova"/>
              </a:rPr>
              <a:t>1</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376" name="Google Shape;376;p17"/>
          <p:cNvSpPr txBox="1"/>
          <p:nvPr/>
        </p:nvSpPr>
        <p:spPr>
          <a:xfrm>
            <a:off x="10363201" y="2326670"/>
            <a:ext cx="157940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smtClean="0">
                <a:solidFill>
                  <a:srgbClr val="182947"/>
                </a:solidFill>
                <a:latin typeface="Montserrat SemiBold" panose="00000700000000000000" pitchFamily="2" charset="-52"/>
                <a:ea typeface="Proxima Nova"/>
                <a:cs typeface="Proxima Nova"/>
                <a:sym typeface="Proxima Nova"/>
              </a:rPr>
              <a:t>1</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377" name="Google Shape;377;p17"/>
          <p:cNvSpPr txBox="1"/>
          <p:nvPr/>
        </p:nvSpPr>
        <p:spPr>
          <a:xfrm>
            <a:off x="10363201" y="3914984"/>
            <a:ext cx="143827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smtClean="0">
                <a:solidFill>
                  <a:srgbClr val="182947"/>
                </a:solidFill>
                <a:latin typeface="Montserrat SemiBold" panose="00000700000000000000" pitchFamily="2" charset="-52"/>
                <a:ea typeface="Proxima Nova"/>
                <a:cs typeface="Proxima Nova"/>
                <a:sym typeface="Proxima Nova"/>
              </a:rPr>
              <a:t>8</a:t>
            </a:r>
            <a:endParaRPr sz="2400" dirty="0">
              <a:solidFill>
                <a:srgbClr val="182947"/>
              </a:solidFill>
              <a:latin typeface="Montserrat SemiBold" panose="00000700000000000000" pitchFamily="2" charset="-52"/>
              <a:ea typeface="Proxima Nova"/>
              <a:cs typeface="Proxima Nova"/>
              <a:sym typeface="Proxima Nova"/>
            </a:endParaRPr>
          </a:p>
        </p:txBody>
      </p:sp>
      <p:pic>
        <p:nvPicPr>
          <p:cNvPr id="2" name="Рисунок 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743860" y="5149639"/>
            <a:ext cx="1288145" cy="1288145"/>
          </a:xfrm>
          <a:prstGeom prst="rect">
            <a:avLst/>
          </a:prstGeom>
        </p:spPr>
      </p:pic>
      <p:sp>
        <p:nvSpPr>
          <p:cNvPr id="21" name="Google Shape;371;p17"/>
          <p:cNvSpPr txBox="1"/>
          <p:nvPr/>
        </p:nvSpPr>
        <p:spPr>
          <a:xfrm>
            <a:off x="6923150" y="5336762"/>
            <a:ext cx="252598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err="1" smtClean="0">
                <a:solidFill>
                  <a:srgbClr val="182947"/>
                </a:solidFill>
                <a:latin typeface="Montserrat Light" panose="00000400000000000000" pitchFamily="2" charset="-52"/>
                <a:ea typeface="Proxima Nova"/>
                <a:cs typeface="Proxima Nova"/>
                <a:sym typeface="Proxima Nova"/>
              </a:rPr>
              <a:t>Колабораційна</a:t>
            </a:r>
            <a:r>
              <a:rPr lang="uk-UA" sz="2000" dirty="0" smtClean="0">
                <a:solidFill>
                  <a:srgbClr val="182947"/>
                </a:solidFill>
                <a:latin typeface="Montserrat Light" panose="00000400000000000000" pitchFamily="2" charset="-52"/>
                <a:ea typeface="Proxima Nova"/>
                <a:cs typeface="Proxima Nova"/>
                <a:sym typeface="Proxima Nova"/>
              </a:rPr>
              <a:t> діяльність</a:t>
            </a:r>
            <a:endParaRPr sz="2000" dirty="0">
              <a:solidFill>
                <a:srgbClr val="182947"/>
              </a:solidFill>
              <a:latin typeface="Montserrat Light" panose="00000400000000000000" pitchFamily="2" charset="-52"/>
              <a:ea typeface="Proxima Nova"/>
              <a:cs typeface="Proxima Nova"/>
              <a:sym typeface="Proxima Nova"/>
            </a:endParaRPr>
          </a:p>
        </p:txBody>
      </p:sp>
      <p:sp>
        <p:nvSpPr>
          <p:cNvPr id="22" name="Google Shape;377;p17"/>
          <p:cNvSpPr txBox="1"/>
          <p:nvPr/>
        </p:nvSpPr>
        <p:spPr>
          <a:xfrm>
            <a:off x="10363201" y="5503298"/>
            <a:ext cx="143827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smtClean="0">
                <a:solidFill>
                  <a:srgbClr val="182947"/>
                </a:solidFill>
                <a:latin typeface="Montserrat SemiBold" panose="00000700000000000000" pitchFamily="2" charset="-52"/>
                <a:ea typeface="Proxima Nova"/>
                <a:cs typeface="Proxima Nova"/>
                <a:sym typeface="Proxima Nova"/>
              </a:rPr>
              <a:t>0</a:t>
            </a:r>
            <a:endParaRPr sz="24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258677" cy="6857960"/>
          </a:xfrm>
          <a:prstGeom prst="rect">
            <a:avLst/>
          </a:prstGeom>
          <a:noFill/>
          <a:ln>
            <a:noFill/>
          </a:ln>
        </p:spPr>
      </p:pic>
      <p:pic>
        <p:nvPicPr>
          <p:cNvPr id="99" name="Google Shape;99;p2"/>
          <p:cNvPicPr preferRelativeResize="0"/>
          <p:nvPr/>
        </p:nvPicPr>
        <p:blipFill rotWithShape="1">
          <a:blip r:embed="rId4">
            <a:alphaModFix/>
          </a:blip>
          <a:srcRect/>
          <a:stretch/>
        </p:blipFill>
        <p:spPr>
          <a:xfrm>
            <a:off x="458841" y="2013328"/>
            <a:ext cx="1080000" cy="1080000"/>
          </a:xfrm>
          <a:prstGeom prst="rect">
            <a:avLst/>
          </a:prstGeom>
          <a:noFill/>
          <a:ln>
            <a:noFill/>
          </a:ln>
        </p:spPr>
      </p:pic>
      <p:sp>
        <p:nvSpPr>
          <p:cNvPr id="100" name="Google Shape;100;p2"/>
          <p:cNvSpPr txBox="1"/>
          <p:nvPr/>
        </p:nvSpPr>
        <p:spPr>
          <a:xfrm>
            <a:off x="2690952" y="2076269"/>
            <a:ext cx="589856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b="0" i="0" u="none" strike="noStrike" cap="none" dirty="0">
                <a:solidFill>
                  <a:srgbClr val="182947"/>
                </a:solidFill>
                <a:latin typeface="Montserrat Medium" panose="00000600000000000000" pitchFamily="2" charset="-52"/>
                <a:ea typeface="Proxima Nova"/>
                <a:cs typeface="Proxima Nova"/>
                <a:sym typeface="Proxima Nova"/>
              </a:rPr>
              <a:t>населених пунктів </a:t>
            </a:r>
            <a:r>
              <a:rPr lang="uk-UA" sz="2800" b="0" i="0" u="none" strike="noStrike" cap="none" dirty="0" smtClean="0">
                <a:solidFill>
                  <a:srgbClr val="182947"/>
                </a:solidFill>
                <a:latin typeface="Montserrat Medium" panose="00000600000000000000" pitchFamily="2" charset="-52"/>
                <a:ea typeface="Proxima Nova"/>
                <a:cs typeface="Proxima Nova"/>
                <a:sym typeface="Proxima Nova"/>
              </a:rPr>
              <a:t>на території </a:t>
            </a:r>
            <a:r>
              <a:rPr lang="uk-UA" sz="2800" b="0" i="0" u="none" strike="noStrike" cap="none" dirty="0">
                <a:solidFill>
                  <a:srgbClr val="182947"/>
                </a:solidFill>
                <a:latin typeface="Montserrat Medium" panose="00000600000000000000" pitchFamily="2" charset="-52"/>
                <a:ea typeface="Proxima Nova"/>
                <a:cs typeface="Proxima Nova"/>
                <a:sym typeface="Proxima Nova"/>
              </a:rPr>
              <a:t>громади</a:t>
            </a:r>
            <a:endParaRPr sz="2800" dirty="0">
              <a:solidFill>
                <a:srgbClr val="182947"/>
              </a:solidFill>
              <a:latin typeface="Montserrat Medium" panose="00000600000000000000" pitchFamily="2" charset="-52"/>
              <a:ea typeface="Proxima Nova"/>
              <a:cs typeface="Proxima Nova"/>
              <a:sym typeface="Proxima Nova"/>
            </a:endParaRPr>
          </a:p>
        </p:txBody>
      </p:sp>
      <p:sp>
        <p:nvSpPr>
          <p:cNvPr id="101" name="Google Shape;101;p2"/>
          <p:cNvSpPr txBox="1"/>
          <p:nvPr/>
        </p:nvSpPr>
        <p:spPr>
          <a:xfrm>
            <a:off x="1678496" y="2260934"/>
            <a:ext cx="7442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smtClean="0">
                <a:solidFill>
                  <a:srgbClr val="FF0000"/>
                </a:solidFill>
                <a:latin typeface="Montserrat SemiBold" panose="00000700000000000000" pitchFamily="2" charset="-52"/>
                <a:ea typeface="Proxima Nova"/>
                <a:cs typeface="Proxima Nova"/>
                <a:sym typeface="Proxima Nova"/>
              </a:rPr>
              <a:t>5</a:t>
            </a:r>
            <a:endParaRPr sz="3200" dirty="0">
              <a:solidFill>
                <a:srgbClr val="FF0000"/>
              </a:solidFill>
              <a:latin typeface="Montserrat SemiBold" panose="00000700000000000000" pitchFamily="2" charset="-52"/>
              <a:ea typeface="Proxima Nova"/>
              <a:cs typeface="Proxima Nova"/>
              <a:sym typeface="Proxima Nova"/>
            </a:endParaRPr>
          </a:p>
        </p:txBody>
      </p:sp>
      <p:pic>
        <p:nvPicPr>
          <p:cNvPr id="102" name="Google Shape;102;p2"/>
          <p:cNvPicPr preferRelativeResize="0"/>
          <p:nvPr/>
        </p:nvPicPr>
        <p:blipFill rotWithShape="1">
          <a:blip r:embed="rId5">
            <a:alphaModFix/>
          </a:blip>
          <a:srcRect/>
          <a:stretch/>
        </p:blipFill>
        <p:spPr>
          <a:xfrm>
            <a:off x="419368" y="3443764"/>
            <a:ext cx="1149608" cy="1128821"/>
          </a:xfrm>
          <a:prstGeom prst="rect">
            <a:avLst/>
          </a:prstGeom>
          <a:noFill/>
          <a:ln>
            <a:noFill/>
          </a:ln>
        </p:spPr>
      </p:pic>
      <p:sp>
        <p:nvSpPr>
          <p:cNvPr id="103" name="Google Shape;103;p2"/>
          <p:cNvSpPr txBox="1"/>
          <p:nvPr/>
        </p:nvSpPr>
        <p:spPr>
          <a:xfrm>
            <a:off x="3430574" y="3769742"/>
            <a:ext cx="447963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Montserrat Medium" panose="00000600000000000000" pitchFamily="2" charset="-52"/>
                <a:ea typeface="Proxima Nova"/>
                <a:cs typeface="Proxima Nova"/>
                <a:sym typeface="Proxima Nova"/>
              </a:rPr>
              <a:t>Проживає мешканців</a:t>
            </a:r>
            <a:endParaRPr sz="2800" dirty="0">
              <a:solidFill>
                <a:srgbClr val="182947"/>
              </a:solidFill>
              <a:latin typeface="Montserrat Medium" panose="00000600000000000000" pitchFamily="2" charset="-52"/>
              <a:ea typeface="Proxima Nova"/>
              <a:cs typeface="Proxima Nova"/>
              <a:sym typeface="Proxima Nova"/>
            </a:endParaRPr>
          </a:p>
        </p:txBody>
      </p:sp>
      <p:sp>
        <p:nvSpPr>
          <p:cNvPr id="104" name="Google Shape;104;p2"/>
          <p:cNvSpPr txBox="1"/>
          <p:nvPr/>
        </p:nvSpPr>
        <p:spPr>
          <a:xfrm>
            <a:off x="1678496" y="3738965"/>
            <a:ext cx="172510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smtClean="0">
                <a:solidFill>
                  <a:srgbClr val="FF0000"/>
                </a:solidFill>
                <a:latin typeface="Montserrat SemiBold" panose="00000700000000000000" pitchFamily="2" charset="-52"/>
                <a:ea typeface="Proxima Nova"/>
                <a:cs typeface="Proxima Nova"/>
                <a:sym typeface="Proxima Nova"/>
              </a:rPr>
              <a:t>36 000</a:t>
            </a:r>
            <a:endParaRPr sz="3200" dirty="0">
              <a:solidFill>
                <a:srgbClr val="FF0000"/>
              </a:solidFill>
              <a:latin typeface="Montserrat SemiBold" panose="00000700000000000000" pitchFamily="2" charset="-52"/>
              <a:ea typeface="Proxima Nova"/>
              <a:cs typeface="Proxima Nova"/>
              <a:sym typeface="Proxima Nova"/>
            </a:endParaRPr>
          </a:p>
        </p:txBody>
      </p:sp>
      <p:sp>
        <p:nvSpPr>
          <p:cNvPr id="105" name="Google Shape;105;p2"/>
          <p:cNvSpPr txBox="1"/>
          <p:nvPr/>
        </p:nvSpPr>
        <p:spPr>
          <a:xfrm>
            <a:off x="2587658" y="4903859"/>
            <a:ext cx="579654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Medium" panose="00000600000000000000" pitchFamily="2" charset="-52"/>
                <a:ea typeface="Proxima Nova"/>
                <a:cs typeface="Proxima Nova"/>
                <a:sym typeface="Proxima Nova"/>
              </a:rPr>
              <a:t>Поліцейські офіцери громади, </a:t>
            </a:r>
            <a:r>
              <a:rPr lang="uk-UA" sz="2800" dirty="0" smtClean="0">
                <a:solidFill>
                  <a:srgbClr val="182947"/>
                </a:solidFill>
                <a:latin typeface="Montserrat Medium" panose="00000600000000000000" pitchFamily="2" charset="-52"/>
                <a:ea typeface="Proxima Nova"/>
                <a:cs typeface="Proxima Nova"/>
                <a:sym typeface="Proxima Nova"/>
              </a:rPr>
              <a:t>які обслуговують </a:t>
            </a:r>
            <a:r>
              <a:rPr lang="uk-UA" sz="2800" dirty="0">
                <a:solidFill>
                  <a:srgbClr val="182947"/>
                </a:solidFill>
                <a:latin typeface="Montserrat Medium" panose="00000600000000000000" pitchFamily="2" charset="-52"/>
                <a:ea typeface="Proxima Nova"/>
                <a:cs typeface="Proxima Nova"/>
                <a:sym typeface="Proxima Nova"/>
              </a:rPr>
              <a:t>ТГ</a:t>
            </a:r>
            <a:endParaRPr sz="2800" dirty="0">
              <a:solidFill>
                <a:srgbClr val="182947"/>
              </a:solidFill>
              <a:latin typeface="Montserrat Medium" panose="00000600000000000000" pitchFamily="2" charset="-52"/>
              <a:ea typeface="Proxima Nova"/>
              <a:cs typeface="Proxima Nova"/>
              <a:sym typeface="Proxima Nova"/>
            </a:endParaRPr>
          </a:p>
        </p:txBody>
      </p:sp>
      <p:sp>
        <p:nvSpPr>
          <p:cNvPr id="106" name="Google Shape;106;p2"/>
          <p:cNvSpPr/>
          <p:nvPr/>
        </p:nvSpPr>
        <p:spPr>
          <a:xfrm>
            <a:off x="431574" y="5112941"/>
            <a:ext cx="1080000" cy="1080000"/>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07" name="Google Shape;107;p2"/>
          <p:cNvPicPr preferRelativeResize="0"/>
          <p:nvPr/>
        </p:nvPicPr>
        <p:blipFill rotWithShape="1">
          <a:blip r:embed="rId6">
            <a:alphaModFix/>
          </a:blip>
          <a:srcRect/>
          <a:stretch/>
        </p:blipFill>
        <p:spPr>
          <a:xfrm>
            <a:off x="562530" y="5257066"/>
            <a:ext cx="818088" cy="791749"/>
          </a:xfrm>
          <a:prstGeom prst="rect">
            <a:avLst/>
          </a:prstGeom>
          <a:noFill/>
          <a:ln>
            <a:noFill/>
          </a:ln>
        </p:spPr>
      </p:pic>
      <p:sp>
        <p:nvSpPr>
          <p:cNvPr id="108" name="Google Shape;108;p2"/>
          <p:cNvSpPr txBox="1"/>
          <p:nvPr/>
        </p:nvSpPr>
        <p:spPr>
          <a:xfrm>
            <a:off x="260272" y="579421"/>
            <a:ext cx="627671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chemeClr val="lt1"/>
                </a:solidFill>
                <a:latin typeface="Montserrat SemiBold" panose="00000700000000000000" pitchFamily="2" charset="-52"/>
                <a:ea typeface="Proxima Nova"/>
                <a:cs typeface="Proxima Nova"/>
                <a:sym typeface="Proxima Nova"/>
              </a:rPr>
              <a:t>Авангардівської  </a:t>
            </a:r>
            <a:r>
              <a:rPr lang="uk-UA" sz="2800" dirty="0">
                <a:solidFill>
                  <a:schemeClr val="lt1"/>
                </a:solidFill>
                <a:latin typeface="Montserrat SemiBold" panose="00000700000000000000" pitchFamily="2" charset="-52"/>
                <a:ea typeface="Proxima Nova"/>
                <a:cs typeface="Proxima Nova"/>
                <a:sym typeface="Proxima Nova"/>
              </a:rPr>
              <a:t>ТГ</a:t>
            </a:r>
            <a:endParaRPr sz="2800" dirty="0">
              <a:solidFill>
                <a:schemeClr val="lt1"/>
              </a:solidFill>
              <a:latin typeface="Montserrat SemiBold" panose="00000700000000000000" pitchFamily="2" charset="-52"/>
              <a:ea typeface="Proxima Nova"/>
              <a:cs typeface="Proxima Nova"/>
              <a:sym typeface="Proxima Nova"/>
            </a:endParaRPr>
          </a:p>
        </p:txBody>
      </p:sp>
      <p:cxnSp>
        <p:nvCxnSpPr>
          <p:cNvPr id="109" name="Google Shape;109;p2"/>
          <p:cNvCxnSpPr/>
          <p:nvPr/>
        </p:nvCxnSpPr>
        <p:spPr>
          <a:xfrm flipH="1">
            <a:off x="8652435" y="1974242"/>
            <a:ext cx="12715" cy="4637359"/>
          </a:xfrm>
          <a:prstGeom prst="straightConnector1">
            <a:avLst/>
          </a:prstGeom>
          <a:noFill/>
          <a:ln w="38100" cap="flat" cmpd="sng">
            <a:solidFill>
              <a:schemeClr val="accent4"/>
            </a:solidFill>
            <a:prstDash val="solid"/>
            <a:miter lim="800000"/>
            <a:headEnd type="none" w="sm" len="sm"/>
            <a:tailEnd type="none" w="sm" len="sm"/>
          </a:ln>
        </p:spPr>
      </p:cxnSp>
      <p:sp>
        <p:nvSpPr>
          <p:cNvPr id="111" name="Google Shape;111;p2"/>
          <p:cNvSpPr/>
          <p:nvPr/>
        </p:nvSpPr>
        <p:spPr>
          <a:xfrm>
            <a:off x="2586328" y="5965668"/>
            <a:ext cx="6041477" cy="98138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uk-UA" sz="1800" dirty="0" smtClean="0">
                <a:solidFill>
                  <a:srgbClr val="002060"/>
                </a:solidFill>
                <a:latin typeface="Montserrat Light" panose="00000400000000000000" pitchFamily="2" charset="-52"/>
                <a:sym typeface="Proxima Nova"/>
              </a:rPr>
              <a:t>СУНЬ Станіслав      ЄВТУШЕВСЬКИЙ Юрій</a:t>
            </a:r>
          </a:p>
          <a:p>
            <a:pPr marL="0" marR="0" lvl="0" indent="0" algn="l" rtl="0">
              <a:lnSpc>
                <a:spcPct val="107000"/>
              </a:lnSpc>
              <a:spcBef>
                <a:spcPts val="0"/>
              </a:spcBef>
              <a:spcAft>
                <a:spcPts val="0"/>
              </a:spcAft>
              <a:buNone/>
            </a:pPr>
            <a:r>
              <a:rPr lang="uk-UA" sz="1800" dirty="0" smtClean="0">
                <a:solidFill>
                  <a:srgbClr val="002060"/>
                </a:solidFill>
                <a:latin typeface="Montserrat Light" panose="00000400000000000000" pitchFamily="2" charset="-52"/>
                <a:sym typeface="Proxima Nova"/>
              </a:rPr>
              <a:t>КОЗЬМА Євген       ЄЛІСЄВ Максим</a:t>
            </a:r>
          </a:p>
          <a:p>
            <a:pPr marL="0" marR="0" lvl="0" indent="0" algn="l" rtl="0">
              <a:lnSpc>
                <a:spcPct val="107000"/>
              </a:lnSpc>
              <a:spcBef>
                <a:spcPts val="0"/>
              </a:spcBef>
              <a:spcAft>
                <a:spcPts val="0"/>
              </a:spcAft>
              <a:buNone/>
            </a:pPr>
            <a:r>
              <a:rPr lang="uk-UA" sz="1800" dirty="0" smtClean="0">
                <a:solidFill>
                  <a:srgbClr val="002060"/>
                </a:solidFill>
                <a:latin typeface="Montserrat Light" panose="00000400000000000000" pitchFamily="2" charset="-52"/>
                <a:sym typeface="Proxima Nova"/>
              </a:rPr>
              <a:t>ПЕТЕЛЬКО Богдан</a:t>
            </a:r>
            <a:endParaRPr dirty="0">
              <a:solidFill>
                <a:srgbClr val="002060"/>
              </a:solidFill>
              <a:latin typeface="Montserrat Light" panose="00000400000000000000" pitchFamily="2" charset="-52"/>
            </a:endParaRPr>
          </a:p>
        </p:txBody>
      </p:sp>
      <p:sp>
        <p:nvSpPr>
          <p:cNvPr id="112" name="Google Shape;112;p2"/>
          <p:cNvSpPr txBox="1"/>
          <p:nvPr/>
        </p:nvSpPr>
        <p:spPr>
          <a:xfrm>
            <a:off x="1678496" y="5380893"/>
            <a:ext cx="42832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b="1" dirty="0" smtClean="0">
                <a:solidFill>
                  <a:srgbClr val="FF0000"/>
                </a:solidFill>
                <a:latin typeface="Montserrat SemiBold" panose="00000700000000000000" pitchFamily="2" charset="-52"/>
                <a:ea typeface="Proxima Nova"/>
                <a:cs typeface="Proxima Nova"/>
                <a:sym typeface="Proxima Nova"/>
              </a:rPr>
              <a:t>5</a:t>
            </a:r>
            <a:endParaRPr sz="3200" b="1" dirty="0">
              <a:solidFill>
                <a:srgbClr val="FF0000"/>
              </a:solidFill>
              <a:latin typeface="Montserrat SemiBold" panose="00000700000000000000" pitchFamily="2" charset="-52"/>
              <a:ea typeface="Proxima Nova"/>
              <a:cs typeface="Proxima Nova"/>
              <a:sym typeface="Proxima Nova"/>
            </a:endParaRPr>
          </a:p>
        </p:txBody>
      </p:sp>
      <p:pic>
        <p:nvPicPr>
          <p:cNvPr id="5" name="Рисунок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712747" y="2260934"/>
            <a:ext cx="1619670" cy="1279934"/>
          </a:xfrm>
          <a:prstGeom prst="rect">
            <a:avLst/>
          </a:prstGeom>
        </p:spPr>
      </p:pic>
      <p:sp>
        <p:nvSpPr>
          <p:cNvPr id="22" name="Google Shape;100;p2"/>
          <p:cNvSpPr txBox="1"/>
          <p:nvPr/>
        </p:nvSpPr>
        <p:spPr>
          <a:xfrm>
            <a:off x="9054941" y="3645350"/>
            <a:ext cx="298790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a:solidFill>
                  <a:srgbClr val="182947"/>
                </a:solidFill>
                <a:latin typeface="Montserrat Medium" panose="00000600000000000000" pitchFamily="2" charset="-52"/>
                <a:ea typeface="Proxima Nova"/>
                <a:cs typeface="Proxima Nova"/>
                <a:sym typeface="Proxima Nova"/>
              </a:rPr>
              <a:t>У</a:t>
            </a:r>
            <a:r>
              <a:rPr lang="uk-UA" sz="2400" dirty="0" smtClean="0">
                <a:solidFill>
                  <a:srgbClr val="182947"/>
                </a:solidFill>
                <a:latin typeface="Montserrat Medium" panose="00000600000000000000" pitchFamily="2" charset="-52"/>
                <a:ea typeface="Proxima Nova"/>
                <a:cs typeface="Proxima Nova"/>
                <a:sym typeface="Proxima Nova"/>
              </a:rPr>
              <a:t> громаді зареєстровано </a:t>
            </a:r>
            <a:endParaRPr sz="2400" dirty="0">
              <a:solidFill>
                <a:srgbClr val="182947"/>
              </a:solidFill>
              <a:latin typeface="Montserrat Medium" panose="00000600000000000000" pitchFamily="2" charset="-52"/>
              <a:ea typeface="Proxima Nova"/>
              <a:cs typeface="Proxima Nova"/>
              <a:sym typeface="Proxima Nova"/>
            </a:endParaRPr>
          </a:p>
        </p:txBody>
      </p:sp>
      <p:sp>
        <p:nvSpPr>
          <p:cNvPr id="23" name="Google Shape;104;p2"/>
          <p:cNvSpPr txBox="1"/>
          <p:nvPr/>
        </p:nvSpPr>
        <p:spPr>
          <a:xfrm>
            <a:off x="9905470" y="4546922"/>
            <a:ext cx="142694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smtClean="0">
                <a:solidFill>
                  <a:srgbClr val="FF0000"/>
                </a:solidFill>
                <a:latin typeface="Montserrat SemiBold" panose="00000700000000000000" pitchFamily="2" charset="-52"/>
                <a:ea typeface="Proxima Nova"/>
                <a:cs typeface="Proxima Nova"/>
                <a:sym typeface="Proxima Nova"/>
              </a:rPr>
              <a:t>5 400</a:t>
            </a:r>
            <a:endParaRPr sz="3200" dirty="0">
              <a:solidFill>
                <a:srgbClr val="FF0000"/>
              </a:solidFill>
              <a:latin typeface="Montserrat SemiBold" panose="00000700000000000000" pitchFamily="2" charset="-52"/>
              <a:ea typeface="Proxima Nova"/>
              <a:cs typeface="Proxima Nova"/>
              <a:sym typeface="Proxima Nova"/>
            </a:endParaRPr>
          </a:p>
        </p:txBody>
      </p:sp>
      <p:sp>
        <p:nvSpPr>
          <p:cNvPr id="24" name="Google Shape;100;p2"/>
          <p:cNvSpPr txBox="1"/>
          <p:nvPr/>
        </p:nvSpPr>
        <p:spPr>
          <a:xfrm>
            <a:off x="8865039" y="5257802"/>
            <a:ext cx="324785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smtClean="0">
                <a:solidFill>
                  <a:srgbClr val="182947"/>
                </a:solidFill>
                <a:latin typeface="Montserrat Medium" panose="00000600000000000000" pitchFamily="2" charset="-52"/>
                <a:ea typeface="Proxima Nova"/>
                <a:cs typeface="Proxima Nova"/>
                <a:sym typeface="Proxima Nova"/>
              </a:rPr>
              <a:t>внутрішньо</a:t>
            </a:r>
          </a:p>
          <a:p>
            <a:pPr marL="0" marR="0" lvl="0" indent="0" algn="ctr" rtl="0">
              <a:spcBef>
                <a:spcPts val="0"/>
              </a:spcBef>
              <a:spcAft>
                <a:spcPts val="0"/>
              </a:spcAft>
              <a:buNone/>
            </a:pPr>
            <a:r>
              <a:rPr lang="uk-UA" sz="2400" dirty="0" smtClean="0">
                <a:solidFill>
                  <a:srgbClr val="182947"/>
                </a:solidFill>
                <a:latin typeface="Montserrat Medium" panose="00000600000000000000" pitchFamily="2" charset="-52"/>
                <a:ea typeface="Proxima Nova"/>
                <a:cs typeface="Proxima Nova"/>
                <a:sym typeface="Proxima Nova"/>
              </a:rPr>
              <a:t>переміщених осіб</a:t>
            </a:r>
            <a:endParaRPr lang="uk-UA" sz="2400" dirty="0">
              <a:solidFill>
                <a:srgbClr val="182947"/>
              </a:solidFill>
              <a:latin typeface="Montserrat Medium" panose="000006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8"/>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4" name="Google Shape;146;p5"/>
          <p:cNvSpPr txBox="1"/>
          <p:nvPr/>
        </p:nvSpPr>
        <p:spPr>
          <a:xfrm>
            <a:off x="277672" y="559343"/>
            <a:ext cx="64850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a:t>
            </a:r>
            <a:r>
              <a:rPr lang="uk-UA" sz="2800" dirty="0" smtClean="0">
                <a:solidFill>
                  <a:schemeClr val="lt1"/>
                </a:solidFill>
                <a:latin typeface="Montserrat SemiBold" panose="00000700000000000000" pitchFamily="2" charset="-52"/>
                <a:ea typeface="Proxima Nova"/>
                <a:cs typeface="Proxima Nova"/>
                <a:sym typeface="Proxima Nova"/>
              </a:rPr>
              <a:t>2025</a:t>
            </a:r>
            <a:endParaRPr sz="2800" dirty="0">
              <a:solidFill>
                <a:schemeClr val="lt1"/>
              </a:solidFill>
              <a:latin typeface="Montserrat SemiBold" panose="00000700000000000000" pitchFamily="2" charset="-52"/>
              <a:ea typeface="Proxima Nova"/>
              <a:cs typeface="Proxima Nova"/>
              <a:sym typeface="Proxima Nova"/>
            </a:endParaRPr>
          </a:p>
        </p:txBody>
      </p:sp>
      <p:pic>
        <p:nvPicPr>
          <p:cNvPr id="2" name="Рисунок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1001" y="1799617"/>
            <a:ext cx="1625108" cy="1780162"/>
          </a:xfrm>
          <a:prstGeom prst="rect">
            <a:avLst/>
          </a:prstGeom>
        </p:spPr>
      </p:pic>
      <p:sp>
        <p:nvSpPr>
          <p:cNvPr id="6" name="Google Shape;364;p17"/>
          <p:cNvSpPr txBox="1"/>
          <p:nvPr/>
        </p:nvSpPr>
        <p:spPr>
          <a:xfrm>
            <a:off x="2002995" y="2098687"/>
            <a:ext cx="303443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Врятовані життя</a:t>
            </a:r>
            <a:endParaRPr sz="2400" dirty="0">
              <a:solidFill>
                <a:srgbClr val="182947"/>
              </a:solidFill>
              <a:latin typeface="Montserrat Light" panose="00000400000000000000" pitchFamily="2" charset="-52"/>
              <a:ea typeface="Proxima Nova"/>
              <a:cs typeface="Proxima Nova"/>
              <a:sym typeface="Proxima Nova"/>
            </a:endParaRPr>
          </a:p>
        </p:txBody>
      </p:sp>
      <p:sp>
        <p:nvSpPr>
          <p:cNvPr id="7" name="Google Shape;333;p15"/>
          <p:cNvSpPr txBox="1"/>
          <p:nvPr/>
        </p:nvSpPr>
        <p:spPr>
          <a:xfrm>
            <a:off x="2002995" y="2446828"/>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2</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3" name="Рисунок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77711" y="2191966"/>
            <a:ext cx="2474068" cy="1237034"/>
          </a:xfrm>
          <a:prstGeom prst="rect">
            <a:avLst/>
          </a:prstGeom>
        </p:spPr>
      </p:pic>
      <p:sp>
        <p:nvSpPr>
          <p:cNvPr id="9" name="Google Shape;364;p17"/>
          <p:cNvSpPr txBox="1"/>
          <p:nvPr/>
        </p:nvSpPr>
        <p:spPr>
          <a:xfrm>
            <a:off x="8233700" y="2098687"/>
            <a:ext cx="34589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Здійснено супровід</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0" name="Google Shape;333;p15"/>
          <p:cNvSpPr txBox="1"/>
          <p:nvPr/>
        </p:nvSpPr>
        <p:spPr>
          <a:xfrm>
            <a:off x="8233700" y="2413378"/>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11</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5" name="Рисунок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06232" y="4563692"/>
            <a:ext cx="1180013" cy="1082014"/>
          </a:xfrm>
          <a:prstGeom prst="rect">
            <a:avLst/>
          </a:prstGeom>
        </p:spPr>
      </p:pic>
      <p:sp>
        <p:nvSpPr>
          <p:cNvPr id="12" name="Google Shape;364;p17"/>
          <p:cNvSpPr txBox="1"/>
          <p:nvPr/>
        </p:nvSpPr>
        <p:spPr>
          <a:xfrm>
            <a:off x="2002994" y="4391073"/>
            <a:ext cx="380546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Врятовані тварини/</a:t>
            </a:r>
          </a:p>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допомога тваринам</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3" name="Google Shape;333;p15"/>
          <p:cNvSpPr txBox="1"/>
          <p:nvPr/>
        </p:nvSpPr>
        <p:spPr>
          <a:xfrm>
            <a:off x="2002994" y="5104700"/>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0</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8" name="Рисунок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218483" y="4313760"/>
            <a:ext cx="1698468" cy="1581879"/>
          </a:xfrm>
          <a:prstGeom prst="rect">
            <a:avLst/>
          </a:prstGeom>
        </p:spPr>
      </p:pic>
      <p:sp>
        <p:nvSpPr>
          <p:cNvPr id="15" name="Google Shape;364;p17"/>
          <p:cNvSpPr txBox="1"/>
          <p:nvPr/>
        </p:nvSpPr>
        <p:spPr>
          <a:xfrm>
            <a:off x="8151779" y="4428146"/>
            <a:ext cx="38054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Отримано подяку</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6" name="Google Shape;333;p15"/>
          <p:cNvSpPr txBox="1"/>
          <p:nvPr/>
        </p:nvSpPr>
        <p:spPr>
          <a:xfrm>
            <a:off x="8233700" y="4997678"/>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6</a:t>
            </a:r>
            <a:endParaRPr sz="6000" dirty="0">
              <a:solidFill>
                <a:srgbClr val="FFC000"/>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9"/>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390" name="Google Shape;390;p19"/>
          <p:cNvSpPr/>
          <p:nvPr/>
        </p:nvSpPr>
        <p:spPr>
          <a:xfrm>
            <a:off x="355601" y="522320"/>
            <a:ext cx="6096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FFFFFF"/>
                </a:solidFill>
                <a:latin typeface="Montserrat SemiBold" panose="00000700000000000000" pitchFamily="2" charset="-52"/>
                <a:ea typeface="Proxima Nova"/>
                <a:cs typeface="Proxima Nova"/>
                <a:sym typeface="Proxima Nova"/>
              </a:rPr>
              <a:t>ФОТОЗВІТ</a:t>
            </a:r>
            <a:endParaRPr sz="2800" dirty="0">
              <a:solidFill>
                <a:srgbClr val="FFFFFF"/>
              </a:solidFill>
              <a:latin typeface="Montserrat SemiBold" panose="00000700000000000000" pitchFamily="2" charset="-52"/>
              <a:ea typeface="Proxima Nova"/>
              <a:cs typeface="Proxima Nova"/>
              <a:sym typeface="Proxima Nova"/>
            </a:endParaRPr>
          </a:p>
        </p:txBody>
      </p:sp>
      <p:pic>
        <p:nvPicPr>
          <p:cNvPr id="1037" name="Picture 13" descr="C:\Users\user\Downloads\WhatsApp Image 2025-07-01 at 09.30.18.jpeg"/>
          <p:cNvPicPr>
            <a:picLocks noChangeAspect="1" noChangeArrowheads="1"/>
          </p:cNvPicPr>
          <p:nvPr/>
        </p:nvPicPr>
        <p:blipFill>
          <a:blip r:embed="rId4"/>
          <a:srcRect/>
          <a:stretch>
            <a:fillRect/>
          </a:stretch>
        </p:blipFill>
        <p:spPr bwMode="auto">
          <a:xfrm>
            <a:off x="-1" y="1676400"/>
            <a:ext cx="3843868" cy="5181600"/>
          </a:xfrm>
          <a:prstGeom prst="rect">
            <a:avLst/>
          </a:prstGeom>
          <a:noFill/>
        </p:spPr>
      </p:pic>
      <p:pic>
        <p:nvPicPr>
          <p:cNvPr id="1038" name="Picture 14" descr="C:\Users\user\Downloads\WhatsApp Image 2025-07-01 at 09.30.18 (1).jpeg"/>
          <p:cNvPicPr>
            <a:picLocks noChangeAspect="1" noChangeArrowheads="1"/>
          </p:cNvPicPr>
          <p:nvPr/>
        </p:nvPicPr>
        <p:blipFill>
          <a:blip r:embed="rId5"/>
          <a:srcRect/>
          <a:stretch>
            <a:fillRect/>
          </a:stretch>
        </p:blipFill>
        <p:spPr bwMode="auto">
          <a:xfrm>
            <a:off x="3850661" y="1676401"/>
            <a:ext cx="4531338" cy="5181599"/>
          </a:xfrm>
          <a:prstGeom prst="rect">
            <a:avLst/>
          </a:prstGeom>
          <a:noFill/>
        </p:spPr>
      </p:pic>
      <p:pic>
        <p:nvPicPr>
          <p:cNvPr id="1039" name="Picture 15" descr="C:\Users\user\Downloads\WhatsApp Image 2025-07-01 at 14.45.10 (2).jpeg"/>
          <p:cNvPicPr>
            <a:picLocks noChangeAspect="1" noChangeArrowheads="1"/>
          </p:cNvPicPr>
          <p:nvPr/>
        </p:nvPicPr>
        <p:blipFill>
          <a:blip r:embed="rId6"/>
          <a:srcRect/>
          <a:stretch>
            <a:fillRect/>
          </a:stretch>
        </p:blipFill>
        <p:spPr bwMode="auto">
          <a:xfrm>
            <a:off x="8360737" y="1659467"/>
            <a:ext cx="3831264" cy="519853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0"/>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396" name="Google Shape;396;p20"/>
          <p:cNvSpPr/>
          <p:nvPr/>
        </p:nvSpPr>
        <p:spPr>
          <a:xfrm>
            <a:off x="304801" y="539253"/>
            <a:ext cx="6096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FFFFFF"/>
                </a:solidFill>
                <a:latin typeface="Montserrat SemiBold" panose="00000700000000000000" pitchFamily="2" charset="-52"/>
                <a:ea typeface="Proxima Nova"/>
                <a:cs typeface="Proxima Nova"/>
                <a:sym typeface="Proxima Nova"/>
              </a:rPr>
              <a:t>ФОТОЗВІТ</a:t>
            </a:r>
            <a:endParaRPr sz="2800" dirty="0">
              <a:solidFill>
                <a:srgbClr val="FFFFFF"/>
              </a:solidFill>
              <a:latin typeface="Montserrat SemiBold" panose="00000700000000000000" pitchFamily="2" charset="-52"/>
              <a:ea typeface="Proxima Nova"/>
              <a:cs typeface="Proxima Nova"/>
              <a:sym typeface="Proxima Nova"/>
            </a:endParaRPr>
          </a:p>
        </p:txBody>
      </p:sp>
      <p:pic>
        <p:nvPicPr>
          <p:cNvPr id="2" name="Picture 2" descr="C:\Users\user\Downloads\WhatsApp Image 2025-07-01 at 14.52.16.jpeg"/>
          <p:cNvPicPr>
            <a:picLocks noChangeAspect="1" noChangeArrowheads="1"/>
          </p:cNvPicPr>
          <p:nvPr/>
        </p:nvPicPr>
        <p:blipFill>
          <a:blip r:embed="rId4"/>
          <a:srcRect/>
          <a:stretch>
            <a:fillRect/>
          </a:stretch>
        </p:blipFill>
        <p:spPr bwMode="auto">
          <a:xfrm>
            <a:off x="9228667" y="1675216"/>
            <a:ext cx="2963333" cy="5182784"/>
          </a:xfrm>
          <a:prstGeom prst="rect">
            <a:avLst/>
          </a:prstGeom>
          <a:noFill/>
        </p:spPr>
      </p:pic>
      <p:pic>
        <p:nvPicPr>
          <p:cNvPr id="3" name="Picture 3" descr="C:\Users\user\Downloads\WhatsApp Image 2025-07-01 at 14.57.49.jpeg"/>
          <p:cNvPicPr>
            <a:picLocks noChangeAspect="1" noChangeArrowheads="1"/>
          </p:cNvPicPr>
          <p:nvPr/>
        </p:nvPicPr>
        <p:blipFill>
          <a:blip r:embed="rId5"/>
          <a:srcRect/>
          <a:stretch>
            <a:fillRect/>
          </a:stretch>
        </p:blipFill>
        <p:spPr bwMode="auto">
          <a:xfrm>
            <a:off x="6112933" y="1659467"/>
            <a:ext cx="3268133" cy="5198533"/>
          </a:xfrm>
          <a:prstGeom prst="rect">
            <a:avLst/>
          </a:prstGeom>
          <a:noFill/>
        </p:spPr>
      </p:pic>
      <p:pic>
        <p:nvPicPr>
          <p:cNvPr id="4" name="Picture 4" descr="C:\Users\user\Downloads\WhatsApp Image 2025-07-01 at 14.57.53.jpeg"/>
          <p:cNvPicPr>
            <a:picLocks noChangeAspect="1" noChangeArrowheads="1"/>
          </p:cNvPicPr>
          <p:nvPr/>
        </p:nvPicPr>
        <p:blipFill>
          <a:blip r:embed="rId6"/>
          <a:srcRect/>
          <a:stretch>
            <a:fillRect/>
          </a:stretch>
        </p:blipFill>
        <p:spPr bwMode="auto">
          <a:xfrm>
            <a:off x="2861733" y="1676400"/>
            <a:ext cx="3243131" cy="5181600"/>
          </a:xfrm>
          <a:prstGeom prst="rect">
            <a:avLst/>
          </a:prstGeom>
          <a:noFill/>
        </p:spPr>
      </p:pic>
      <p:pic>
        <p:nvPicPr>
          <p:cNvPr id="2053" name="Picture 5" descr="C:\Users\user\Downloads\WhatsApp Image 2025-07-01 at 14.57.51.jpeg"/>
          <p:cNvPicPr>
            <a:picLocks noChangeAspect="1" noChangeArrowheads="1"/>
          </p:cNvPicPr>
          <p:nvPr/>
        </p:nvPicPr>
        <p:blipFill>
          <a:blip r:embed="rId7"/>
          <a:srcRect/>
          <a:stretch>
            <a:fillRect/>
          </a:stretch>
        </p:blipFill>
        <p:spPr bwMode="auto">
          <a:xfrm>
            <a:off x="0" y="1676400"/>
            <a:ext cx="2918962" cy="5181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0"/>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396" name="Google Shape;396;p20"/>
          <p:cNvSpPr/>
          <p:nvPr/>
        </p:nvSpPr>
        <p:spPr>
          <a:xfrm>
            <a:off x="304801" y="539253"/>
            <a:ext cx="6096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FFFFFF"/>
                </a:solidFill>
                <a:latin typeface="Montserrat SemiBold" panose="00000700000000000000" pitchFamily="2" charset="-52"/>
                <a:ea typeface="Proxima Nova"/>
                <a:cs typeface="Proxima Nova"/>
                <a:sym typeface="Proxima Nova"/>
              </a:rPr>
              <a:t>ФОТОЗВІТ</a:t>
            </a:r>
            <a:endParaRPr sz="2800" dirty="0">
              <a:solidFill>
                <a:srgbClr val="FFFFFF"/>
              </a:solidFill>
              <a:latin typeface="Montserrat SemiBold" panose="00000700000000000000" pitchFamily="2" charset="-52"/>
              <a:ea typeface="Proxima Nova"/>
              <a:cs typeface="Proxima Nova"/>
              <a:sym typeface="Proxima Nova"/>
            </a:endParaRPr>
          </a:p>
        </p:txBody>
      </p:sp>
      <p:pic>
        <p:nvPicPr>
          <p:cNvPr id="4098" name="Picture 2" descr="C:\Users\user\Downloads\WhatsApp Image 2025-07-01 at 14.45.11 (1).jpeg"/>
          <p:cNvPicPr>
            <a:picLocks noChangeAspect="1" noChangeArrowheads="1"/>
          </p:cNvPicPr>
          <p:nvPr/>
        </p:nvPicPr>
        <p:blipFill>
          <a:blip r:embed="rId4"/>
          <a:srcRect/>
          <a:stretch>
            <a:fillRect/>
          </a:stretch>
        </p:blipFill>
        <p:spPr bwMode="auto">
          <a:xfrm>
            <a:off x="2" y="1676400"/>
            <a:ext cx="3285065" cy="5181600"/>
          </a:xfrm>
          <a:prstGeom prst="rect">
            <a:avLst/>
          </a:prstGeom>
          <a:noFill/>
        </p:spPr>
      </p:pic>
      <p:pic>
        <p:nvPicPr>
          <p:cNvPr id="4099" name="Picture 3" descr="C:\Users\user\Downloads\WhatsApp Image 2025-07-01 at 14.45.11.jpeg"/>
          <p:cNvPicPr>
            <a:picLocks noChangeAspect="1" noChangeArrowheads="1"/>
          </p:cNvPicPr>
          <p:nvPr/>
        </p:nvPicPr>
        <p:blipFill>
          <a:blip r:embed="rId5"/>
          <a:srcRect/>
          <a:stretch>
            <a:fillRect/>
          </a:stretch>
        </p:blipFill>
        <p:spPr bwMode="auto">
          <a:xfrm>
            <a:off x="3285065" y="1659468"/>
            <a:ext cx="3183467" cy="5198532"/>
          </a:xfrm>
          <a:prstGeom prst="rect">
            <a:avLst/>
          </a:prstGeom>
          <a:noFill/>
        </p:spPr>
      </p:pic>
      <p:pic>
        <p:nvPicPr>
          <p:cNvPr id="4100" name="Picture 4" descr="C:\Users\user\Downloads\WhatsApp Image 2025-07-01 at 14.45.10 (3).jpeg"/>
          <p:cNvPicPr>
            <a:picLocks noChangeAspect="1" noChangeArrowheads="1"/>
          </p:cNvPicPr>
          <p:nvPr/>
        </p:nvPicPr>
        <p:blipFill>
          <a:blip r:embed="rId6"/>
          <a:srcRect/>
          <a:stretch>
            <a:fillRect/>
          </a:stretch>
        </p:blipFill>
        <p:spPr bwMode="auto">
          <a:xfrm>
            <a:off x="6443664" y="1658937"/>
            <a:ext cx="3174469" cy="5199063"/>
          </a:xfrm>
          <a:prstGeom prst="rect">
            <a:avLst/>
          </a:prstGeom>
          <a:noFill/>
        </p:spPr>
      </p:pic>
      <p:pic>
        <p:nvPicPr>
          <p:cNvPr id="4101" name="Picture 5" descr="C:\Users\user\Downloads\WhatsApp Image 2025-07-01 at 14.45.09.jpeg"/>
          <p:cNvPicPr>
            <a:picLocks noChangeAspect="1" noChangeArrowheads="1"/>
          </p:cNvPicPr>
          <p:nvPr/>
        </p:nvPicPr>
        <p:blipFill>
          <a:blip r:embed="rId7"/>
          <a:srcRect/>
          <a:stretch>
            <a:fillRect/>
          </a:stretch>
        </p:blipFill>
        <p:spPr bwMode="auto">
          <a:xfrm>
            <a:off x="9567333" y="1659467"/>
            <a:ext cx="2624667" cy="519853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0"/>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396" name="Google Shape;396;p20"/>
          <p:cNvSpPr/>
          <p:nvPr/>
        </p:nvSpPr>
        <p:spPr>
          <a:xfrm>
            <a:off x="304801" y="539253"/>
            <a:ext cx="6096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FFFFFF"/>
                </a:solidFill>
                <a:latin typeface="Montserrat SemiBold" panose="00000700000000000000" pitchFamily="2" charset="-52"/>
                <a:ea typeface="Proxima Nova"/>
                <a:cs typeface="Proxima Nova"/>
                <a:sym typeface="Proxima Nova"/>
              </a:rPr>
              <a:t>ФОТОЗВІТ</a:t>
            </a:r>
            <a:endParaRPr sz="2800" dirty="0">
              <a:solidFill>
                <a:srgbClr val="FFFFFF"/>
              </a:solidFill>
              <a:latin typeface="Montserrat SemiBold" panose="00000700000000000000" pitchFamily="2" charset="-52"/>
              <a:ea typeface="Proxima Nova"/>
              <a:cs typeface="Proxima Nova"/>
              <a:sym typeface="Proxima Nova"/>
            </a:endParaRPr>
          </a:p>
        </p:txBody>
      </p:sp>
      <p:pic>
        <p:nvPicPr>
          <p:cNvPr id="5122" name="Picture 2" descr="C:\Users\user\Downloads\WhatsApp Image 2025-07-01 at 14.45.10 (1).jpeg"/>
          <p:cNvPicPr>
            <a:picLocks noChangeAspect="1" noChangeArrowheads="1"/>
          </p:cNvPicPr>
          <p:nvPr/>
        </p:nvPicPr>
        <p:blipFill>
          <a:blip r:embed="rId4"/>
          <a:srcRect/>
          <a:stretch>
            <a:fillRect/>
          </a:stretch>
        </p:blipFill>
        <p:spPr bwMode="auto">
          <a:xfrm>
            <a:off x="8280400" y="1676400"/>
            <a:ext cx="3911600" cy="5181601"/>
          </a:xfrm>
          <a:prstGeom prst="rect">
            <a:avLst/>
          </a:prstGeom>
          <a:noFill/>
        </p:spPr>
      </p:pic>
      <p:pic>
        <p:nvPicPr>
          <p:cNvPr id="5123" name="Picture 3" descr="C:\Users\user\Downloads\WhatsApp Image 2025-07-01 at 14.57.51 (1).jpeg"/>
          <p:cNvPicPr>
            <a:picLocks noChangeAspect="1" noChangeArrowheads="1"/>
          </p:cNvPicPr>
          <p:nvPr/>
        </p:nvPicPr>
        <p:blipFill>
          <a:blip r:embed="rId5"/>
          <a:srcRect/>
          <a:stretch>
            <a:fillRect/>
          </a:stretch>
        </p:blipFill>
        <p:spPr bwMode="auto">
          <a:xfrm>
            <a:off x="4199467" y="1659467"/>
            <a:ext cx="4097865" cy="5198533"/>
          </a:xfrm>
          <a:prstGeom prst="rect">
            <a:avLst/>
          </a:prstGeom>
          <a:noFill/>
        </p:spPr>
      </p:pic>
      <p:pic>
        <p:nvPicPr>
          <p:cNvPr id="5124" name="Picture 4" descr="C:\Users\user\Downloads\WhatsApp Image 2025-07-01 at 14.57.50.jpeg"/>
          <p:cNvPicPr>
            <a:picLocks noChangeAspect="1" noChangeArrowheads="1"/>
          </p:cNvPicPr>
          <p:nvPr/>
        </p:nvPicPr>
        <p:blipFill>
          <a:blip r:embed="rId6"/>
          <a:srcRect/>
          <a:stretch>
            <a:fillRect/>
          </a:stretch>
        </p:blipFill>
        <p:spPr bwMode="auto">
          <a:xfrm>
            <a:off x="1" y="1667435"/>
            <a:ext cx="4216400" cy="519056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0"/>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396" name="Google Shape;396;p20"/>
          <p:cNvSpPr/>
          <p:nvPr/>
        </p:nvSpPr>
        <p:spPr>
          <a:xfrm>
            <a:off x="304801" y="539253"/>
            <a:ext cx="6096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FFFFFF"/>
                </a:solidFill>
                <a:latin typeface="Montserrat SemiBold" panose="00000700000000000000" pitchFamily="2" charset="-52"/>
                <a:ea typeface="Proxima Nova"/>
                <a:cs typeface="Proxima Nova"/>
                <a:sym typeface="Proxima Nova"/>
              </a:rPr>
              <a:t>ФОТОЗВІТ</a:t>
            </a:r>
            <a:endParaRPr sz="2800" dirty="0">
              <a:solidFill>
                <a:srgbClr val="FFFFFF"/>
              </a:solidFill>
              <a:latin typeface="Montserrat SemiBold" panose="00000700000000000000" pitchFamily="2" charset="-52"/>
              <a:ea typeface="Proxima Nova"/>
              <a:cs typeface="Proxima Nova"/>
              <a:sym typeface="Proxima Nova"/>
            </a:endParaRPr>
          </a:p>
        </p:txBody>
      </p:sp>
      <p:pic>
        <p:nvPicPr>
          <p:cNvPr id="5122" name="Picture 2" descr="C:\Users\user\Downloads\WhatsApp Image 2024-07-23 at 14.32.03.jpeg"/>
          <p:cNvPicPr>
            <a:picLocks noChangeAspect="1" noChangeArrowheads="1"/>
          </p:cNvPicPr>
          <p:nvPr/>
        </p:nvPicPr>
        <p:blipFill>
          <a:blip r:embed="rId4"/>
          <a:srcRect/>
          <a:stretch>
            <a:fillRect/>
          </a:stretch>
        </p:blipFill>
        <p:spPr bwMode="auto">
          <a:xfrm>
            <a:off x="0" y="1663909"/>
            <a:ext cx="6112933" cy="5194091"/>
          </a:xfrm>
          <a:prstGeom prst="rect">
            <a:avLst/>
          </a:prstGeom>
          <a:noFill/>
        </p:spPr>
      </p:pic>
      <p:pic>
        <p:nvPicPr>
          <p:cNvPr id="3075" name="Picture 3" descr="C:\Users\user\Downloads\WhatsApp Image 2025-07-01 at 14.45.10.jpeg"/>
          <p:cNvPicPr>
            <a:picLocks noChangeAspect="1" noChangeArrowheads="1"/>
          </p:cNvPicPr>
          <p:nvPr/>
        </p:nvPicPr>
        <p:blipFill>
          <a:blip r:embed="rId5"/>
          <a:srcRect/>
          <a:stretch>
            <a:fillRect/>
          </a:stretch>
        </p:blipFill>
        <p:spPr bwMode="auto">
          <a:xfrm>
            <a:off x="6106926" y="1665754"/>
            <a:ext cx="6085074" cy="519691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18" name="Google Shape;118;p3"/>
          <p:cNvSpPr txBox="1"/>
          <p:nvPr/>
        </p:nvSpPr>
        <p:spPr>
          <a:xfrm>
            <a:off x="260272" y="579421"/>
            <a:ext cx="609189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chemeClr val="lt1"/>
                </a:solidFill>
                <a:latin typeface="Montserrat SemiBold" panose="00000700000000000000" pitchFamily="2" charset="-52"/>
                <a:ea typeface="Proxima Nova"/>
                <a:cs typeface="Proxima Nova"/>
                <a:sym typeface="Proxima Nova"/>
              </a:rPr>
              <a:t>Авангардівська </a:t>
            </a:r>
            <a:r>
              <a:rPr lang="uk-UA" sz="2800" dirty="0">
                <a:solidFill>
                  <a:schemeClr val="lt1"/>
                </a:solidFill>
                <a:latin typeface="Montserrat SemiBold" panose="00000700000000000000" pitchFamily="2" charset="-52"/>
                <a:ea typeface="Proxima Nova"/>
                <a:cs typeface="Proxima Nova"/>
                <a:sym typeface="Proxima Nova"/>
              </a:rPr>
              <a:t>ТГ</a:t>
            </a:r>
            <a:endParaRPr sz="2800" dirty="0">
              <a:solidFill>
                <a:schemeClr val="lt1"/>
              </a:solidFill>
              <a:latin typeface="Montserrat SemiBold" panose="00000700000000000000" pitchFamily="2" charset="-52"/>
              <a:ea typeface="Proxima Nova"/>
              <a:cs typeface="Proxima Nova"/>
              <a:sym typeface="Proxima Nova"/>
            </a:endParaRPr>
          </a:p>
        </p:txBody>
      </p:sp>
      <p:pic>
        <p:nvPicPr>
          <p:cNvPr id="119" name="Google Shape;119;p3"/>
          <p:cNvPicPr preferRelativeResize="0"/>
          <p:nvPr/>
        </p:nvPicPr>
        <p:blipFill rotWithShape="1">
          <a:blip r:embed="rId4">
            <a:alphaModFix/>
          </a:blip>
          <a:srcRect/>
          <a:stretch/>
        </p:blipFill>
        <p:spPr>
          <a:xfrm>
            <a:off x="448109" y="2069331"/>
            <a:ext cx="868573" cy="868573"/>
          </a:xfrm>
          <a:prstGeom prst="rect">
            <a:avLst/>
          </a:prstGeom>
          <a:noFill/>
          <a:ln>
            <a:noFill/>
          </a:ln>
        </p:spPr>
      </p:pic>
      <p:sp>
        <p:nvSpPr>
          <p:cNvPr id="120" name="Google Shape;120;p3"/>
          <p:cNvSpPr txBox="1"/>
          <p:nvPr/>
        </p:nvSpPr>
        <p:spPr>
          <a:xfrm>
            <a:off x="1427721" y="2242026"/>
            <a:ext cx="74244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Реалізовано </a:t>
            </a:r>
            <a:r>
              <a:rPr lang="uk-UA" sz="2800" dirty="0" smtClean="0">
                <a:solidFill>
                  <a:srgbClr val="182947"/>
                </a:solidFill>
                <a:latin typeface="Montserrat SemiBold" panose="00000700000000000000" pitchFamily="2" charset="-52"/>
                <a:ea typeface="Proxima Nova"/>
                <a:cs typeface="Proxima Nova"/>
                <a:sym typeface="Proxima Nova"/>
              </a:rPr>
              <a:t>безпекові ініціативи</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121" name="Google Shape;121;p3"/>
          <p:cNvSpPr/>
          <p:nvPr/>
        </p:nvSpPr>
        <p:spPr>
          <a:xfrm>
            <a:off x="9596093" y="1920650"/>
            <a:ext cx="128524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smtClean="0">
                <a:solidFill>
                  <a:srgbClr val="182947"/>
                </a:solidFill>
                <a:latin typeface="Montserrat SemiBold" panose="00000700000000000000" pitchFamily="2" charset="-52"/>
                <a:ea typeface="Proxima Nova"/>
                <a:cs typeface="Proxima Nova"/>
                <a:sym typeface="Proxima Nova"/>
              </a:rPr>
              <a:t>  2</a:t>
            </a:r>
            <a:endParaRPr sz="6000" dirty="0">
              <a:solidFill>
                <a:srgbClr val="182947"/>
              </a:solidFill>
              <a:latin typeface="Montserrat SemiBold" panose="00000700000000000000" pitchFamily="2" charset="-52"/>
              <a:ea typeface="Proxima Nova"/>
              <a:cs typeface="Proxima Nova"/>
              <a:sym typeface="Proxima Nova"/>
            </a:endParaRPr>
          </a:p>
        </p:txBody>
      </p:sp>
      <p:cxnSp>
        <p:nvCxnSpPr>
          <p:cNvPr id="123" name="Google Shape;123;p3"/>
          <p:cNvCxnSpPr/>
          <p:nvPr/>
        </p:nvCxnSpPr>
        <p:spPr>
          <a:xfrm>
            <a:off x="1515856" y="2838995"/>
            <a:ext cx="9097021" cy="1482"/>
          </a:xfrm>
          <a:prstGeom prst="straightConnector1">
            <a:avLst/>
          </a:prstGeom>
          <a:noFill/>
          <a:ln w="38100" cap="flat" cmpd="sng">
            <a:solidFill>
              <a:schemeClr val="accent4"/>
            </a:solidFill>
            <a:prstDash val="solid"/>
            <a:miter lim="800000"/>
            <a:headEnd type="none" w="sm" len="sm"/>
            <a:tailEnd type="none" w="sm" len="sm"/>
          </a:ln>
        </p:spPr>
      </p:cxnSp>
      <p:sp>
        <p:nvSpPr>
          <p:cNvPr id="125" name="Google Shape;125;p3"/>
          <p:cNvSpPr txBox="1"/>
          <p:nvPr/>
        </p:nvSpPr>
        <p:spPr>
          <a:xfrm>
            <a:off x="698146" y="3251011"/>
            <a:ext cx="10897224" cy="1569620"/>
          </a:xfrm>
          <a:prstGeom prst="rect">
            <a:avLst/>
          </a:prstGeom>
          <a:noFill/>
          <a:ln>
            <a:noFill/>
          </a:ln>
        </p:spPr>
        <p:txBody>
          <a:bodyPr spcFirstLastPara="1" wrap="square" lIns="91425" tIns="45700" rIns="91425" bIns="45700" anchor="t" anchorCtr="0">
            <a:spAutoFit/>
          </a:bodyPr>
          <a:lstStyle/>
          <a:p>
            <a:pPr marL="457200" lvl="0" indent="-457200">
              <a:buFont typeface="Wingdings" panose="05000000000000000000" pitchFamily="2" charset="2"/>
              <a:buChar char="§"/>
            </a:pPr>
            <a:r>
              <a:rPr lang="uk-UA" sz="2400" b="1" dirty="0" smtClean="0">
                <a:solidFill>
                  <a:schemeClr val="accent5">
                    <a:lumMod val="50000"/>
                  </a:schemeClr>
                </a:solidFill>
                <a:latin typeface="Montserrat SemiBold" charset="-52"/>
              </a:rPr>
              <a:t>Встановлення агітаційного банера ОШБ національної поліції «Лють» по вул. Ангарській в смт.  Авангард.</a:t>
            </a:r>
          </a:p>
          <a:p>
            <a:pPr marL="457200" lvl="0" indent="-457200">
              <a:buFont typeface="Wingdings" panose="05000000000000000000" pitchFamily="2" charset="2"/>
              <a:buChar char="§"/>
            </a:pPr>
            <a:r>
              <a:rPr lang="uk-UA" sz="2400" b="1" dirty="0" smtClean="0">
                <a:solidFill>
                  <a:schemeClr val="accent5">
                    <a:lumMod val="50000"/>
                  </a:schemeClr>
                </a:solidFill>
                <a:latin typeface="Montserrat SemiBold" charset="-52"/>
                <a:ea typeface="Microsoft JhengHei" pitchFamily="34" charset="-120"/>
                <a:cs typeface="Proxima Nova"/>
                <a:sym typeface="Proxima Nova"/>
              </a:rPr>
              <a:t>Встановлення обмежувачів швидкості руху “ лежачий поліцейський ” в с. Прилиманське по вул. Східна   </a:t>
            </a:r>
            <a:endParaRPr lang="uk-UA" sz="2400" dirty="0" smtClean="0">
              <a:solidFill>
                <a:schemeClr val="accent5">
                  <a:lumMod val="50000"/>
                </a:schemeClr>
              </a:solidFill>
              <a:latin typeface="Montserrat SemiBold" charset="-52"/>
              <a:ea typeface="Microsoft JhengHei" pitchFamily="34" charset="-120"/>
              <a:cs typeface="Proxima Nova"/>
              <a:sym typeface="Proxima Nova"/>
            </a:endParaRPr>
          </a:p>
        </p:txBody>
      </p:sp>
      <p:sp>
        <p:nvSpPr>
          <p:cNvPr id="126" name="Google Shape;126;p3"/>
          <p:cNvSpPr txBox="1"/>
          <p:nvPr/>
        </p:nvSpPr>
        <p:spPr>
          <a:xfrm>
            <a:off x="3393195" y="371869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a:stretch/>
        </p:blipFill>
        <p:spPr>
          <a:xfrm>
            <a:off x="-1" y="40"/>
            <a:ext cx="12192001" cy="6857960"/>
          </a:xfrm>
          <a:prstGeom prst="rect">
            <a:avLst/>
          </a:prstGeom>
          <a:noFill/>
          <a:ln>
            <a:noFill/>
          </a:ln>
        </p:spPr>
      </p:pic>
      <p:pic>
        <p:nvPicPr>
          <p:cNvPr id="140" name="Google Shape;140;p5"/>
          <p:cNvPicPr preferRelativeResize="0"/>
          <p:nvPr/>
        </p:nvPicPr>
        <p:blipFill rotWithShape="1">
          <a:blip r:embed="rId4">
            <a:alphaModFix/>
          </a:blip>
          <a:srcRect/>
          <a:stretch/>
        </p:blipFill>
        <p:spPr>
          <a:xfrm>
            <a:off x="2658822" y="2286000"/>
            <a:ext cx="629510" cy="629510"/>
          </a:xfrm>
          <a:prstGeom prst="rect">
            <a:avLst/>
          </a:prstGeom>
          <a:noFill/>
          <a:ln>
            <a:noFill/>
          </a:ln>
        </p:spPr>
      </p:pic>
      <p:pic>
        <p:nvPicPr>
          <p:cNvPr id="141" name="Google Shape;141;p5"/>
          <p:cNvPicPr preferRelativeResize="0"/>
          <p:nvPr/>
        </p:nvPicPr>
        <p:blipFill rotWithShape="1">
          <a:blip r:embed="rId5">
            <a:alphaModFix/>
          </a:blip>
          <a:srcRect/>
          <a:stretch/>
        </p:blipFill>
        <p:spPr>
          <a:xfrm>
            <a:off x="8974270" y="2286000"/>
            <a:ext cx="608740" cy="608740"/>
          </a:xfrm>
          <a:prstGeom prst="rect">
            <a:avLst/>
          </a:prstGeom>
          <a:noFill/>
          <a:ln>
            <a:noFill/>
          </a:ln>
        </p:spPr>
      </p:pic>
      <p:sp>
        <p:nvSpPr>
          <p:cNvPr id="142" name="Google Shape;142;p5"/>
          <p:cNvSpPr txBox="1"/>
          <p:nvPr/>
        </p:nvSpPr>
        <p:spPr>
          <a:xfrm>
            <a:off x="1070535" y="2994925"/>
            <a:ext cx="3954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Обслугували викликів</a:t>
            </a:r>
            <a:endParaRPr sz="2800" dirty="0">
              <a:solidFill>
                <a:srgbClr val="182947"/>
              </a:solidFill>
              <a:latin typeface="Proxima Nova"/>
              <a:ea typeface="Proxima Nova"/>
              <a:cs typeface="Proxima Nova"/>
              <a:sym typeface="Proxima Nova"/>
            </a:endParaRPr>
          </a:p>
        </p:txBody>
      </p:sp>
      <p:sp>
        <p:nvSpPr>
          <p:cNvPr id="143" name="Google Shape;143;p5"/>
          <p:cNvSpPr txBox="1"/>
          <p:nvPr/>
        </p:nvSpPr>
        <p:spPr>
          <a:xfrm>
            <a:off x="7166535" y="2994925"/>
            <a:ext cx="401103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rgbClr val="182947"/>
                </a:solidFill>
                <a:latin typeface="Proxima Nova"/>
                <a:ea typeface="Proxima Nova"/>
                <a:cs typeface="Proxima Nova"/>
                <a:sym typeface="Proxima Nova"/>
              </a:rPr>
              <a:t>Розглянули матеріалів</a:t>
            </a:r>
            <a:endParaRPr sz="2800">
              <a:solidFill>
                <a:srgbClr val="182947"/>
              </a:solidFill>
              <a:latin typeface="Proxima Nova"/>
              <a:ea typeface="Proxima Nova"/>
              <a:cs typeface="Proxima Nova"/>
              <a:sym typeface="Proxima Nova"/>
            </a:endParaRPr>
          </a:p>
        </p:txBody>
      </p:sp>
      <p:sp>
        <p:nvSpPr>
          <p:cNvPr id="144" name="Google Shape;144;p5"/>
          <p:cNvSpPr txBox="1"/>
          <p:nvPr/>
        </p:nvSpPr>
        <p:spPr>
          <a:xfrm>
            <a:off x="1286256" y="4175116"/>
            <a:ext cx="3374642"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182947"/>
                </a:solidFill>
                <a:latin typeface="Proxima Nova"/>
                <a:ea typeface="Proxima Nova"/>
                <a:cs typeface="Proxima Nova"/>
                <a:sym typeface="Proxima Nova"/>
              </a:rPr>
              <a:t>62 /1100</a:t>
            </a:r>
            <a:endParaRPr sz="6000" dirty="0">
              <a:solidFill>
                <a:srgbClr val="182947"/>
              </a:solidFill>
              <a:latin typeface="Proxima Nova"/>
              <a:ea typeface="Proxima Nova"/>
              <a:cs typeface="Proxima Nova"/>
              <a:sym typeface="Proxima Nova"/>
            </a:endParaRPr>
          </a:p>
        </p:txBody>
      </p:sp>
      <p:cxnSp>
        <p:nvCxnSpPr>
          <p:cNvPr id="145" name="Google Shape;145;p5"/>
          <p:cNvCxnSpPr/>
          <p:nvPr/>
        </p:nvCxnSpPr>
        <p:spPr>
          <a:xfrm>
            <a:off x="6095999" y="2579985"/>
            <a:ext cx="0" cy="3620790"/>
          </a:xfrm>
          <a:prstGeom prst="straightConnector1">
            <a:avLst/>
          </a:prstGeom>
          <a:noFill/>
          <a:ln w="28575" cap="flat" cmpd="sng">
            <a:solidFill>
              <a:schemeClr val="accent4"/>
            </a:solidFill>
            <a:prstDash val="solid"/>
            <a:miter lim="800000"/>
            <a:headEnd type="none" w="sm" len="sm"/>
            <a:tailEnd type="none" w="sm" len="sm"/>
          </a:ln>
        </p:spPr>
      </p:cxnSp>
      <p:sp>
        <p:nvSpPr>
          <p:cNvPr id="146" name="Google Shape;146;p5"/>
          <p:cNvSpPr txBox="1"/>
          <p:nvPr/>
        </p:nvSpPr>
        <p:spPr>
          <a:xfrm>
            <a:off x="277672" y="559343"/>
            <a:ext cx="64850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a:t>
            </a:r>
            <a:r>
              <a:rPr lang="uk-UA" sz="2800" dirty="0" smtClean="0">
                <a:solidFill>
                  <a:schemeClr val="lt1"/>
                </a:solidFill>
                <a:latin typeface="Montserrat SemiBold" panose="00000700000000000000" pitchFamily="2" charset="-52"/>
                <a:ea typeface="Proxima Nova"/>
                <a:cs typeface="Proxima Nova"/>
                <a:sym typeface="Proxima Nova"/>
              </a:rPr>
              <a:t>2025</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47" name="Google Shape;147;p5"/>
          <p:cNvSpPr txBox="1"/>
          <p:nvPr/>
        </p:nvSpPr>
        <p:spPr>
          <a:xfrm>
            <a:off x="7382255" y="4175116"/>
            <a:ext cx="337464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182947"/>
                </a:solidFill>
                <a:latin typeface="Proxima Nova"/>
                <a:ea typeface="Proxima Nova"/>
                <a:cs typeface="Proxima Nova"/>
                <a:sym typeface="Proxima Nova"/>
              </a:rPr>
              <a:t>565</a:t>
            </a:r>
            <a:endParaRPr sz="6000">
              <a:solidFill>
                <a:srgbClr val="182947"/>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a:stretch/>
        </p:blipFill>
        <p:spPr>
          <a:xfrm>
            <a:off x="0" y="0"/>
            <a:ext cx="12192001" cy="6857960"/>
          </a:xfrm>
          <a:prstGeom prst="rect">
            <a:avLst/>
          </a:prstGeom>
          <a:noFill/>
          <a:ln>
            <a:noFill/>
          </a:ln>
        </p:spPr>
      </p:pic>
      <p:sp>
        <p:nvSpPr>
          <p:cNvPr id="146" name="Google Shape;146;p5"/>
          <p:cNvSpPr txBox="1"/>
          <p:nvPr/>
        </p:nvSpPr>
        <p:spPr>
          <a:xfrm>
            <a:off x="334822" y="526948"/>
            <a:ext cx="450387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chemeClr val="lt1"/>
                </a:solidFill>
                <a:latin typeface="Montserrat SemiBold" panose="00000700000000000000" pitchFamily="2" charset="-52"/>
                <a:ea typeface="Proxima Nova"/>
                <a:cs typeface="Proxima Nova"/>
                <a:sym typeface="Proxima Nova"/>
              </a:rPr>
              <a:t>ВІЙСЬКОВИЙ СТАН</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1" name="Google Shape;142;p5"/>
          <p:cNvSpPr txBox="1"/>
          <p:nvPr/>
        </p:nvSpPr>
        <p:spPr>
          <a:xfrm>
            <a:off x="531650" y="1963210"/>
            <a:ext cx="34347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Евакуйовано осіб</a:t>
            </a:r>
            <a:endParaRPr sz="2800" dirty="0">
              <a:solidFill>
                <a:srgbClr val="182947"/>
              </a:solidFill>
              <a:latin typeface="Proxima Nova"/>
              <a:ea typeface="Proxima Nova"/>
              <a:cs typeface="Proxima Nova"/>
              <a:sym typeface="Proxima Nova"/>
            </a:endParaRPr>
          </a:p>
        </p:txBody>
      </p:sp>
      <p:sp>
        <p:nvSpPr>
          <p:cNvPr id="12" name="Google Shape;142;p5"/>
          <p:cNvSpPr txBox="1"/>
          <p:nvPr/>
        </p:nvSpPr>
        <p:spPr>
          <a:xfrm>
            <a:off x="531650" y="3922733"/>
            <a:ext cx="531410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Доставлено гуманітарну допомогу</a:t>
            </a:r>
            <a:endParaRPr sz="2800" dirty="0">
              <a:solidFill>
                <a:srgbClr val="182947"/>
              </a:solidFill>
              <a:latin typeface="Proxima Nova"/>
              <a:ea typeface="Proxima Nova"/>
              <a:cs typeface="Proxima Nova"/>
              <a:sym typeface="Proxima Nova"/>
            </a:endParaRPr>
          </a:p>
        </p:txBody>
      </p:sp>
      <p:sp>
        <p:nvSpPr>
          <p:cNvPr id="13" name="Google Shape;142;p5"/>
          <p:cNvSpPr txBox="1"/>
          <p:nvPr/>
        </p:nvSpPr>
        <p:spPr>
          <a:xfrm>
            <a:off x="6377408" y="1963210"/>
            <a:ext cx="34347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Перевірка ВПО</a:t>
            </a:r>
            <a:endParaRPr sz="2800" dirty="0">
              <a:solidFill>
                <a:srgbClr val="182947"/>
              </a:solidFill>
              <a:latin typeface="Proxima Nova"/>
              <a:ea typeface="Proxima Nova"/>
              <a:cs typeface="Proxima Nova"/>
              <a:sym typeface="Proxima Nova"/>
            </a:endParaRPr>
          </a:p>
        </p:txBody>
      </p:sp>
      <p:sp>
        <p:nvSpPr>
          <p:cNvPr id="14" name="Google Shape;142;p5"/>
          <p:cNvSpPr txBox="1"/>
          <p:nvPr/>
        </p:nvSpPr>
        <p:spPr>
          <a:xfrm>
            <a:off x="6377408" y="3922733"/>
            <a:ext cx="38224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Виявлено зброї та</a:t>
            </a:r>
          </a:p>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Вибухонебезпечних предметів</a:t>
            </a:r>
            <a:endParaRPr sz="2800" dirty="0">
              <a:solidFill>
                <a:srgbClr val="182947"/>
              </a:solidFill>
              <a:latin typeface="Proxima Nova"/>
              <a:ea typeface="Proxima Nova"/>
              <a:cs typeface="Proxima Nova"/>
              <a:sym typeface="Proxima Nova"/>
            </a:endParaRPr>
          </a:p>
        </p:txBody>
      </p:sp>
      <p:pic>
        <p:nvPicPr>
          <p:cNvPr id="2" name="Рисунок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0800000">
            <a:off x="10363987" y="5076696"/>
            <a:ext cx="1663853" cy="1663853"/>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83356" y="5162486"/>
            <a:ext cx="1462429" cy="1492274"/>
          </a:xfrm>
          <a:prstGeom prst="rect">
            <a:avLst/>
          </a:prstGeom>
        </p:spPr>
      </p:pic>
      <p:pic>
        <p:nvPicPr>
          <p:cNvPr id="4" name="Рисунок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83356" y="2076450"/>
            <a:ext cx="1560597" cy="1560597"/>
          </a:xfrm>
          <a:prstGeom prst="rect">
            <a:avLst/>
          </a:prstGeom>
        </p:spPr>
      </p:pic>
      <p:pic>
        <p:nvPicPr>
          <p:cNvPr id="5" name="Рисунок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363987" y="2076451"/>
            <a:ext cx="1379602" cy="1379602"/>
          </a:xfrm>
          <a:prstGeom prst="rect">
            <a:avLst/>
          </a:prstGeom>
        </p:spPr>
      </p:pic>
      <p:sp>
        <p:nvSpPr>
          <p:cNvPr id="19" name="Google Shape;269;p12"/>
          <p:cNvSpPr txBox="1"/>
          <p:nvPr/>
        </p:nvSpPr>
        <p:spPr>
          <a:xfrm>
            <a:off x="1107712" y="2533456"/>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800" dirty="0" smtClean="0">
                <a:solidFill>
                  <a:srgbClr val="FFC000"/>
                </a:solidFill>
                <a:latin typeface="Montserrat Medium" panose="00000600000000000000" pitchFamily="2" charset="-52"/>
                <a:ea typeface="Proxima Nova"/>
                <a:cs typeface="Proxima Nova"/>
                <a:sym typeface="Proxima Nova"/>
              </a:rPr>
              <a:t>0</a:t>
            </a:r>
            <a:endParaRPr sz="4800" dirty="0">
              <a:solidFill>
                <a:srgbClr val="FFC000"/>
              </a:solidFill>
              <a:latin typeface="Montserrat Medium" panose="00000600000000000000" pitchFamily="2" charset="-52"/>
              <a:ea typeface="Proxima Nova"/>
              <a:cs typeface="Proxima Nova"/>
              <a:sym typeface="Proxima Nova"/>
            </a:endParaRPr>
          </a:p>
        </p:txBody>
      </p:sp>
      <p:sp>
        <p:nvSpPr>
          <p:cNvPr id="20" name="Google Shape;269;p12"/>
          <p:cNvSpPr txBox="1"/>
          <p:nvPr/>
        </p:nvSpPr>
        <p:spPr>
          <a:xfrm>
            <a:off x="1107712" y="5451902"/>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800" dirty="0" smtClean="0">
                <a:solidFill>
                  <a:srgbClr val="FFC000"/>
                </a:solidFill>
                <a:latin typeface="Montserrat Medium" panose="00000600000000000000" pitchFamily="2" charset="-52"/>
                <a:ea typeface="Proxima Nova"/>
                <a:cs typeface="Proxima Nova"/>
                <a:sym typeface="Proxima Nova"/>
              </a:rPr>
              <a:t>2</a:t>
            </a:r>
            <a:endParaRPr sz="4800" dirty="0">
              <a:solidFill>
                <a:srgbClr val="FFC000"/>
              </a:solidFill>
              <a:latin typeface="Montserrat Medium" panose="00000600000000000000" pitchFamily="2" charset="-52"/>
              <a:ea typeface="Proxima Nova"/>
              <a:cs typeface="Proxima Nova"/>
              <a:sym typeface="Proxima Nova"/>
            </a:endParaRPr>
          </a:p>
        </p:txBody>
      </p:sp>
      <p:sp>
        <p:nvSpPr>
          <p:cNvPr id="21" name="Google Shape;269;p12"/>
          <p:cNvSpPr txBox="1"/>
          <p:nvPr/>
        </p:nvSpPr>
        <p:spPr>
          <a:xfrm>
            <a:off x="6507595" y="2504728"/>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800" dirty="0" smtClean="0">
                <a:solidFill>
                  <a:srgbClr val="FFC000"/>
                </a:solidFill>
                <a:latin typeface="Montserrat Medium" panose="00000600000000000000" pitchFamily="2" charset="-52"/>
                <a:ea typeface="Proxima Nova"/>
                <a:cs typeface="Proxima Nova"/>
                <a:sym typeface="Proxima Nova"/>
              </a:rPr>
              <a:t>32</a:t>
            </a:r>
            <a:endParaRPr sz="4800" dirty="0">
              <a:solidFill>
                <a:srgbClr val="FFC000"/>
              </a:solidFill>
              <a:latin typeface="Montserrat Medium" panose="00000600000000000000" pitchFamily="2" charset="-52"/>
              <a:ea typeface="Proxima Nova"/>
              <a:cs typeface="Proxima Nova"/>
              <a:sym typeface="Proxima Nova"/>
            </a:endParaRPr>
          </a:p>
        </p:txBody>
      </p:sp>
      <p:sp>
        <p:nvSpPr>
          <p:cNvPr id="22" name="Google Shape;269;p12"/>
          <p:cNvSpPr txBox="1"/>
          <p:nvPr/>
        </p:nvSpPr>
        <p:spPr>
          <a:xfrm>
            <a:off x="6482195" y="5493145"/>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800" dirty="0" smtClean="0">
                <a:solidFill>
                  <a:srgbClr val="FFC000"/>
                </a:solidFill>
                <a:latin typeface="Montserrat Medium" panose="00000600000000000000" pitchFamily="2" charset="-52"/>
                <a:ea typeface="Proxima Nova"/>
                <a:cs typeface="Proxima Nova"/>
                <a:sym typeface="Proxima Nova"/>
              </a:rPr>
              <a:t>1</a:t>
            </a:r>
            <a:endParaRPr sz="4800" dirty="0">
              <a:solidFill>
                <a:srgbClr val="FFC000"/>
              </a:solidFill>
              <a:latin typeface="Montserrat Medium" panose="00000600000000000000" pitchFamily="2" charset="-52"/>
              <a:ea typeface="Proxima Nova"/>
              <a:cs typeface="Proxima Nova"/>
              <a:sym typeface="Proxima Nova"/>
            </a:endParaRPr>
          </a:p>
        </p:txBody>
      </p:sp>
    </p:spTree>
    <p:extLst>
      <p:ext uri="{BB962C8B-B14F-4D97-AF65-F5344CB8AC3E}">
        <p14:creationId xmlns:p14="http://schemas.microsoft.com/office/powerpoint/2010/main" xmlns="" val="1123083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p:cNvPicPr preferRelativeResize="0"/>
          <p:nvPr/>
        </p:nvPicPr>
        <p:blipFill rotWithShape="1">
          <a:blip r:embed="rId3">
            <a:alphaModFix/>
          </a:blip>
          <a:srcRect/>
          <a:stretch/>
        </p:blipFill>
        <p:spPr>
          <a:xfrm>
            <a:off x="-66677" y="-20232"/>
            <a:ext cx="12258677" cy="6857960"/>
          </a:xfrm>
          <a:prstGeom prst="rect">
            <a:avLst/>
          </a:prstGeom>
          <a:noFill/>
          <a:ln>
            <a:noFill/>
          </a:ln>
        </p:spPr>
      </p:pic>
      <p:sp>
        <p:nvSpPr>
          <p:cNvPr id="153" name="Google Shape;153;p6"/>
          <p:cNvSpPr txBox="1"/>
          <p:nvPr/>
        </p:nvSpPr>
        <p:spPr>
          <a:xfrm>
            <a:off x="260272" y="579421"/>
            <a:ext cx="54720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54" name="Google Shape;154;p6"/>
          <p:cNvSpPr txBox="1"/>
          <p:nvPr/>
        </p:nvSpPr>
        <p:spPr>
          <a:xfrm>
            <a:off x="595232" y="1718495"/>
            <a:ext cx="112819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запобігання та протидії домашньому </a:t>
            </a:r>
            <a:r>
              <a:rPr lang="uk-UA" sz="2800" dirty="0" smtClean="0">
                <a:solidFill>
                  <a:srgbClr val="182947"/>
                </a:solidFill>
                <a:latin typeface="Montserrat SemiBold" panose="00000700000000000000" pitchFamily="2" charset="-52"/>
                <a:ea typeface="Proxima Nova"/>
                <a:cs typeface="Proxima Nova"/>
                <a:sym typeface="Proxima Nova"/>
              </a:rPr>
              <a:t>насильству</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155" name="Google Shape;155;p6"/>
          <p:cNvCxnSpPr/>
          <p:nvPr/>
        </p:nvCxnSpPr>
        <p:spPr>
          <a:xfrm>
            <a:off x="526668" y="2241675"/>
            <a:ext cx="11101049" cy="0"/>
          </a:xfrm>
          <a:prstGeom prst="straightConnector1">
            <a:avLst/>
          </a:prstGeom>
          <a:noFill/>
          <a:ln w="38100" cap="flat" cmpd="sng">
            <a:solidFill>
              <a:schemeClr val="accent4"/>
            </a:solidFill>
            <a:prstDash val="solid"/>
            <a:miter lim="800000"/>
            <a:headEnd type="none" w="sm" len="sm"/>
            <a:tailEnd type="none" w="sm" len="sm"/>
          </a:ln>
        </p:spPr>
      </p:cxnSp>
      <p:pic>
        <p:nvPicPr>
          <p:cNvPr id="156" name="Google Shape;156;p6"/>
          <p:cNvPicPr preferRelativeResize="0"/>
          <p:nvPr/>
        </p:nvPicPr>
        <p:blipFill rotWithShape="1">
          <a:blip r:embed="rId4">
            <a:alphaModFix/>
          </a:blip>
          <a:srcRect/>
          <a:stretch/>
        </p:blipFill>
        <p:spPr>
          <a:xfrm>
            <a:off x="281955" y="2508424"/>
            <a:ext cx="664917" cy="622804"/>
          </a:xfrm>
          <a:prstGeom prst="rect">
            <a:avLst/>
          </a:prstGeom>
          <a:noFill/>
          <a:ln>
            <a:noFill/>
          </a:ln>
        </p:spPr>
      </p:pic>
      <p:sp>
        <p:nvSpPr>
          <p:cNvPr id="158" name="Google Shape;158;p6"/>
          <p:cNvSpPr txBox="1"/>
          <p:nvPr/>
        </p:nvSpPr>
        <p:spPr>
          <a:xfrm>
            <a:off x="1644255" y="4191764"/>
            <a:ext cx="4418406"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Винесено термінових заборонних</a:t>
            </a:r>
            <a:endParaRPr sz="1200" dirty="0">
              <a:latin typeface="Montserrat Light" panose="00000400000000000000" pitchFamily="2" charset="-52"/>
            </a:endParaRPr>
          </a:p>
          <a:p>
            <a:pPr marL="0" marR="0" lvl="0" indent="0" algn="just"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приписів стосовно кривдників</a:t>
            </a:r>
            <a:endParaRPr sz="1800" dirty="0">
              <a:solidFill>
                <a:srgbClr val="182947"/>
              </a:solidFill>
              <a:latin typeface="Montserrat Light" panose="00000400000000000000" pitchFamily="2" charset="-52"/>
              <a:ea typeface="Proxima Nova"/>
              <a:cs typeface="Proxima Nova"/>
              <a:sym typeface="Proxima Nova"/>
            </a:endParaRPr>
          </a:p>
        </p:txBody>
      </p:sp>
      <p:pic>
        <p:nvPicPr>
          <p:cNvPr id="159" name="Google Shape;159;p6"/>
          <p:cNvPicPr preferRelativeResize="0"/>
          <p:nvPr/>
        </p:nvPicPr>
        <p:blipFill rotWithShape="1">
          <a:blip r:embed="rId5">
            <a:alphaModFix/>
          </a:blip>
          <a:srcRect/>
          <a:stretch/>
        </p:blipFill>
        <p:spPr>
          <a:xfrm>
            <a:off x="346621" y="4194570"/>
            <a:ext cx="535584" cy="565011"/>
          </a:xfrm>
          <a:prstGeom prst="rect">
            <a:avLst/>
          </a:prstGeom>
          <a:noFill/>
          <a:ln>
            <a:noFill/>
          </a:ln>
        </p:spPr>
      </p:pic>
      <p:pic>
        <p:nvPicPr>
          <p:cNvPr id="160" name="Google Shape;160;p6"/>
          <p:cNvPicPr preferRelativeResize="0"/>
          <p:nvPr/>
        </p:nvPicPr>
        <p:blipFill rotWithShape="1">
          <a:blip r:embed="rId6">
            <a:alphaModFix/>
          </a:blip>
          <a:srcRect/>
          <a:stretch/>
        </p:blipFill>
        <p:spPr>
          <a:xfrm>
            <a:off x="386269" y="3345823"/>
            <a:ext cx="514749" cy="578666"/>
          </a:xfrm>
          <a:prstGeom prst="rect">
            <a:avLst/>
          </a:prstGeom>
          <a:noFill/>
          <a:ln>
            <a:noFill/>
          </a:ln>
        </p:spPr>
      </p:pic>
      <p:sp>
        <p:nvSpPr>
          <p:cNvPr id="161" name="Google Shape;161;p6"/>
          <p:cNvSpPr txBox="1"/>
          <p:nvPr/>
        </p:nvSpPr>
        <p:spPr>
          <a:xfrm>
            <a:off x="1651629" y="3334112"/>
            <a:ext cx="378623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Кількість кривдників яких взято </a:t>
            </a:r>
            <a:r>
              <a:rPr lang="uk-UA" sz="1800" dirty="0">
                <a:solidFill>
                  <a:srgbClr val="182947"/>
                </a:solidFill>
                <a:latin typeface="Montserrat Light" panose="00000400000000000000" pitchFamily="2" charset="-52"/>
                <a:ea typeface="Proxima Nova"/>
                <a:cs typeface="Proxima Nova"/>
                <a:sym typeface="Proxima Nova"/>
              </a:rPr>
              <a:t>на </a:t>
            </a:r>
            <a:r>
              <a:rPr lang="uk-UA" sz="1800" dirty="0" smtClean="0">
                <a:solidFill>
                  <a:srgbClr val="182947"/>
                </a:solidFill>
                <a:latin typeface="Montserrat Light" panose="00000400000000000000" pitchFamily="2" charset="-52"/>
                <a:ea typeface="Proxima Nova"/>
                <a:cs typeface="Proxima Nova"/>
                <a:sym typeface="Proxima Nova"/>
              </a:rPr>
              <a:t>облік у 2025 році</a:t>
            </a:r>
            <a:endParaRPr sz="1800" dirty="0">
              <a:solidFill>
                <a:srgbClr val="182947"/>
              </a:solidFill>
              <a:latin typeface="Montserrat Light" panose="00000400000000000000" pitchFamily="2" charset="-52"/>
              <a:ea typeface="Proxima Nova"/>
              <a:cs typeface="Proxima Nova"/>
              <a:sym typeface="Proxima Nova"/>
            </a:endParaRPr>
          </a:p>
        </p:txBody>
      </p:sp>
      <p:sp>
        <p:nvSpPr>
          <p:cNvPr id="162" name="Google Shape;162;p6"/>
          <p:cNvSpPr txBox="1"/>
          <p:nvPr/>
        </p:nvSpPr>
        <p:spPr>
          <a:xfrm>
            <a:off x="1651629" y="4973287"/>
            <a:ext cx="5098748"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Складено адміністративних протоколів</a:t>
            </a:r>
            <a:endParaRPr sz="1600" dirty="0">
              <a:latin typeface="Montserrat Light" panose="00000400000000000000" pitchFamily="2" charset="-52"/>
            </a:endParaRPr>
          </a:p>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за порушення ст. 173-2 КУпАП</a:t>
            </a:r>
            <a:endParaRPr sz="1600" dirty="0">
              <a:latin typeface="Montserrat Light" panose="00000400000000000000" pitchFamily="2" charset="-52"/>
            </a:endParaRPr>
          </a:p>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«Вчинення домашнього насильства</a:t>
            </a:r>
            <a:r>
              <a:rPr lang="uk-UA" sz="1600" dirty="0" smtClean="0">
                <a:solidFill>
                  <a:srgbClr val="182947"/>
                </a:solidFill>
                <a:latin typeface="Montserrat Light" panose="00000400000000000000" pitchFamily="2" charset="-52"/>
                <a:ea typeface="Proxima Nova"/>
                <a:cs typeface="Proxima Nova"/>
                <a:sym typeface="Proxima Nova"/>
              </a:rPr>
              <a:t>» </a:t>
            </a:r>
            <a:endParaRPr sz="1600" dirty="0">
              <a:solidFill>
                <a:srgbClr val="182947"/>
              </a:solidFill>
              <a:latin typeface="Montserrat Light" panose="00000400000000000000" pitchFamily="2" charset="-52"/>
              <a:ea typeface="Proxima Nova"/>
              <a:cs typeface="Proxima Nova"/>
              <a:sym typeface="Proxima Nova"/>
            </a:endParaRPr>
          </a:p>
        </p:txBody>
      </p:sp>
      <p:sp>
        <p:nvSpPr>
          <p:cNvPr id="166" name="Google Shape;166;p6"/>
          <p:cNvSpPr txBox="1"/>
          <p:nvPr/>
        </p:nvSpPr>
        <p:spPr>
          <a:xfrm>
            <a:off x="881066" y="4236401"/>
            <a:ext cx="91870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0</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167" name="Google Shape;167;p6"/>
          <p:cNvSpPr txBox="1"/>
          <p:nvPr/>
        </p:nvSpPr>
        <p:spPr>
          <a:xfrm>
            <a:off x="989974" y="5378837"/>
            <a:ext cx="6279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 2</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168" name="Google Shape;168;p6"/>
          <p:cNvSpPr txBox="1"/>
          <p:nvPr/>
        </p:nvSpPr>
        <p:spPr>
          <a:xfrm>
            <a:off x="881066" y="2558236"/>
            <a:ext cx="97132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52</a:t>
            </a:r>
            <a:endParaRPr sz="2800" dirty="0">
              <a:solidFill>
                <a:srgbClr val="182947"/>
              </a:solidFill>
              <a:latin typeface="Montserrat SemiBold" panose="00000700000000000000" pitchFamily="2" charset="-52"/>
              <a:ea typeface="Proxima Nova"/>
              <a:cs typeface="Proxima Nova"/>
              <a:sym typeface="Proxima Nova"/>
            </a:endParaRPr>
          </a:p>
        </p:txBody>
      </p:sp>
      <p:pic>
        <p:nvPicPr>
          <p:cNvPr id="169" name="Google Shape;169;p6"/>
          <p:cNvPicPr preferRelativeResize="0"/>
          <p:nvPr/>
        </p:nvPicPr>
        <p:blipFill rotWithShape="1">
          <a:blip r:embed="rId7">
            <a:alphaModFix/>
          </a:blip>
          <a:srcRect/>
          <a:stretch/>
        </p:blipFill>
        <p:spPr>
          <a:xfrm>
            <a:off x="333769" y="5499667"/>
            <a:ext cx="592782" cy="688301"/>
          </a:xfrm>
          <a:prstGeom prst="rect">
            <a:avLst/>
          </a:prstGeom>
          <a:noFill/>
          <a:ln>
            <a:noFill/>
          </a:ln>
        </p:spPr>
      </p:pic>
      <p:sp>
        <p:nvSpPr>
          <p:cNvPr id="22" name="Google Shape;157;p6"/>
          <p:cNvSpPr txBox="1"/>
          <p:nvPr/>
        </p:nvSpPr>
        <p:spPr>
          <a:xfrm>
            <a:off x="1677594" y="2514962"/>
            <a:ext cx="46348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Кількість кривдників, що перебувають на обліку</a:t>
            </a:r>
            <a:endParaRPr sz="1800" dirty="0">
              <a:solidFill>
                <a:srgbClr val="182947"/>
              </a:solidFill>
              <a:latin typeface="Montserrat Light" panose="00000400000000000000" pitchFamily="2" charset="-52"/>
              <a:ea typeface="Proxima Nova"/>
              <a:cs typeface="Proxima Nova"/>
              <a:sym typeface="Proxima Nova"/>
            </a:endParaRPr>
          </a:p>
        </p:txBody>
      </p:sp>
      <p:sp>
        <p:nvSpPr>
          <p:cNvPr id="23" name="Google Shape;168;p6"/>
          <p:cNvSpPr txBox="1"/>
          <p:nvPr/>
        </p:nvSpPr>
        <p:spPr>
          <a:xfrm>
            <a:off x="865366" y="3401309"/>
            <a:ext cx="97132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6</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24" name="Google Shape;162;p6"/>
          <p:cNvSpPr txBox="1"/>
          <p:nvPr/>
        </p:nvSpPr>
        <p:spPr>
          <a:xfrm>
            <a:off x="1684933" y="5905822"/>
            <a:ext cx="392514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err="1" smtClean="0">
                <a:solidFill>
                  <a:srgbClr val="182947"/>
                </a:solidFill>
                <a:latin typeface="Montserrat Light" panose="00000400000000000000" pitchFamily="2" charset="-52"/>
                <a:ea typeface="Proxima Nova"/>
                <a:cs typeface="Proxima Nova"/>
                <a:sym typeface="Proxima Nova"/>
              </a:rPr>
              <a:t>Вироки</a:t>
            </a:r>
            <a:r>
              <a:rPr lang="uk-UA" sz="1600" dirty="0" smtClean="0">
                <a:solidFill>
                  <a:srgbClr val="182947"/>
                </a:solidFill>
                <a:latin typeface="Montserrat Light" panose="00000400000000000000" pitchFamily="2" charset="-52"/>
                <a:ea typeface="Proxima Nova"/>
                <a:cs typeface="Proxima Nova"/>
                <a:sym typeface="Proxima Nova"/>
              </a:rPr>
              <a:t> суду про визнання кривдника винуватим</a:t>
            </a:r>
            <a:endParaRPr sz="1600" dirty="0">
              <a:solidFill>
                <a:srgbClr val="182947"/>
              </a:solidFill>
              <a:latin typeface="Montserrat Light" panose="00000400000000000000" pitchFamily="2" charset="-52"/>
              <a:ea typeface="Proxima Nova"/>
              <a:cs typeface="Proxima Nova"/>
              <a:sym typeface="Proxima Nova"/>
            </a:endParaRPr>
          </a:p>
        </p:txBody>
      </p:sp>
      <p:cxnSp>
        <p:nvCxnSpPr>
          <p:cNvPr id="5" name="Прямая соединительная линия 4"/>
          <p:cNvCxnSpPr/>
          <p:nvPr/>
        </p:nvCxnSpPr>
        <p:spPr>
          <a:xfrm>
            <a:off x="982193" y="5870922"/>
            <a:ext cx="627931" cy="0"/>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sp>
        <p:nvSpPr>
          <p:cNvPr id="27" name="Google Shape;167;p6"/>
          <p:cNvSpPr txBox="1"/>
          <p:nvPr/>
        </p:nvSpPr>
        <p:spPr>
          <a:xfrm>
            <a:off x="994454" y="5886852"/>
            <a:ext cx="6904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0</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9" name="Прямая соединительная линия 28"/>
          <p:cNvCxnSpPr/>
          <p:nvPr/>
        </p:nvCxnSpPr>
        <p:spPr>
          <a:xfrm>
            <a:off x="1748356" y="5870922"/>
            <a:ext cx="4251743" cy="0"/>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pic>
        <p:nvPicPr>
          <p:cNvPr id="28" name="Google Shape;315;p14"/>
          <p:cNvPicPr preferRelativeResize="0"/>
          <p:nvPr/>
        </p:nvPicPr>
        <p:blipFill rotWithShape="1">
          <a:blip r:embed="rId8">
            <a:alphaModFix/>
          </a:blip>
          <a:srcRect/>
          <a:stretch/>
        </p:blipFill>
        <p:spPr>
          <a:xfrm>
            <a:off x="6011390" y="2555866"/>
            <a:ext cx="667982" cy="694314"/>
          </a:xfrm>
          <a:prstGeom prst="rect">
            <a:avLst/>
          </a:prstGeom>
          <a:noFill/>
          <a:ln>
            <a:noFill/>
          </a:ln>
        </p:spPr>
      </p:pic>
      <p:sp>
        <p:nvSpPr>
          <p:cNvPr id="30" name="Google Shape;168;p6"/>
          <p:cNvSpPr txBox="1"/>
          <p:nvPr/>
        </p:nvSpPr>
        <p:spPr>
          <a:xfrm>
            <a:off x="6547972" y="2280318"/>
            <a:ext cx="97132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9</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31" name="Google Shape;161;p6"/>
          <p:cNvSpPr txBox="1"/>
          <p:nvPr/>
        </p:nvSpPr>
        <p:spPr>
          <a:xfrm>
            <a:off x="7592473" y="2417299"/>
            <a:ext cx="3996126" cy="3385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профілактичні заходи</a:t>
            </a:r>
            <a:endParaRPr lang="uk-UA" sz="1600" dirty="0">
              <a:solidFill>
                <a:srgbClr val="182947"/>
              </a:solidFill>
              <a:latin typeface="Montserrat Light" panose="00000400000000000000" pitchFamily="2" charset="-52"/>
              <a:ea typeface="Proxima Nova"/>
              <a:cs typeface="Proxima Nova"/>
              <a:sym typeface="Proxima Nova"/>
            </a:endParaRPr>
          </a:p>
        </p:txBody>
      </p:sp>
      <p:cxnSp>
        <p:nvCxnSpPr>
          <p:cNvPr id="32" name="Прямая соединительная линия 31"/>
          <p:cNvCxnSpPr/>
          <p:nvPr/>
        </p:nvCxnSpPr>
        <p:spPr>
          <a:xfrm flipV="1">
            <a:off x="6624391" y="2836206"/>
            <a:ext cx="772029" cy="1901"/>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sp>
        <p:nvSpPr>
          <p:cNvPr id="33" name="Google Shape;168;p6"/>
          <p:cNvSpPr txBox="1"/>
          <p:nvPr/>
        </p:nvSpPr>
        <p:spPr>
          <a:xfrm>
            <a:off x="6547972" y="2819826"/>
            <a:ext cx="97132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7</a:t>
            </a:r>
            <a:endParaRPr sz="3200" dirty="0">
              <a:solidFill>
                <a:srgbClr val="182947"/>
              </a:solidFill>
              <a:latin typeface="Montserrat SemiBold" panose="00000700000000000000" pitchFamily="2" charset="-52"/>
              <a:ea typeface="Proxima Nova"/>
              <a:cs typeface="Proxima Nova"/>
              <a:sym typeface="Proxima Nova"/>
            </a:endParaRPr>
          </a:p>
        </p:txBody>
      </p:sp>
      <p:cxnSp>
        <p:nvCxnSpPr>
          <p:cNvPr id="34" name="Прямая соединительная линия 33"/>
          <p:cNvCxnSpPr/>
          <p:nvPr/>
        </p:nvCxnSpPr>
        <p:spPr>
          <a:xfrm>
            <a:off x="7691670" y="2836206"/>
            <a:ext cx="3896929" cy="12552"/>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01812" y="2859733"/>
            <a:ext cx="4311756" cy="830997"/>
          </a:xfrm>
          <a:prstGeom prst="rect">
            <a:avLst/>
          </a:prstGeom>
          <a:noFill/>
        </p:spPr>
        <p:txBody>
          <a:bodyPr wrap="square" rtlCol="0">
            <a:spAutoFit/>
          </a:bodyPr>
          <a:lstStyle/>
          <a:p>
            <a:r>
              <a:rPr lang="ru-RU" sz="1600" dirty="0" err="1">
                <a:solidFill>
                  <a:srgbClr val="182947"/>
                </a:solidFill>
                <a:latin typeface="Montserrat Light" panose="00000400000000000000" pitchFamily="2" charset="-52"/>
                <a:ea typeface="Proxima Nova"/>
                <a:cs typeface="Proxima Nova"/>
                <a:sym typeface="Proxima Nova"/>
              </a:rPr>
              <a:t>виступи</a:t>
            </a:r>
            <a:r>
              <a:rPr lang="ru-RU" sz="1600" dirty="0">
                <a:solidFill>
                  <a:srgbClr val="182947"/>
                </a:solidFill>
                <a:latin typeface="Montserrat Light" panose="00000400000000000000" pitchFamily="2" charset="-52"/>
                <a:ea typeface="Proxima Nova"/>
                <a:cs typeface="Proxima Nova"/>
                <a:sym typeface="Proxima Nova"/>
              </a:rPr>
              <a:t> </a:t>
            </a:r>
            <a:r>
              <a:rPr lang="ru-RU" sz="1600" dirty="0" smtClean="0">
                <a:solidFill>
                  <a:srgbClr val="182947"/>
                </a:solidFill>
                <a:latin typeface="Montserrat Light" panose="00000400000000000000" pitchFamily="2" charset="-52"/>
                <a:ea typeface="Proxima Nova"/>
                <a:cs typeface="Proxima Nova"/>
                <a:sym typeface="Proxima Nova"/>
              </a:rPr>
              <a:t>перед </a:t>
            </a:r>
            <a:r>
              <a:rPr lang="ru-RU" sz="1600" dirty="0" err="1" smtClean="0">
                <a:solidFill>
                  <a:srgbClr val="182947"/>
                </a:solidFill>
                <a:latin typeface="Montserrat Light" panose="00000400000000000000" pitchFamily="2" charset="-52"/>
                <a:ea typeface="Proxima Nova"/>
                <a:cs typeface="Proxima Nova"/>
                <a:sym typeface="Proxima Nova"/>
              </a:rPr>
              <a:t>мешканцями</a:t>
            </a:r>
            <a:r>
              <a:rPr lang="ru-RU" sz="1600" dirty="0" smtClean="0">
                <a:solidFill>
                  <a:srgbClr val="182947"/>
                </a:solidFill>
                <a:latin typeface="Montserrat Light" panose="00000400000000000000" pitchFamily="2" charset="-52"/>
                <a:ea typeface="Proxima Nova"/>
                <a:cs typeface="Proxima Nova"/>
                <a:sym typeface="Proxima Nova"/>
              </a:rPr>
              <a:t> </a:t>
            </a:r>
            <a:r>
              <a:rPr lang="ru-RU" sz="1600" dirty="0" err="1">
                <a:solidFill>
                  <a:srgbClr val="182947"/>
                </a:solidFill>
                <a:latin typeface="Montserrat Light" panose="00000400000000000000" pitchFamily="2" charset="-52"/>
                <a:ea typeface="Proxima Nova"/>
                <a:cs typeface="Proxima Nova"/>
                <a:sym typeface="Proxima Nova"/>
              </a:rPr>
              <a:t>громади</a:t>
            </a:r>
            <a:r>
              <a:rPr lang="ru-RU" sz="1600" dirty="0">
                <a:solidFill>
                  <a:srgbClr val="182947"/>
                </a:solidFill>
                <a:latin typeface="Montserrat Light" panose="00000400000000000000" pitchFamily="2" charset="-52"/>
                <a:ea typeface="Proxima Nova"/>
                <a:cs typeface="Proxima Nova"/>
                <a:sym typeface="Proxima Nova"/>
              </a:rPr>
              <a:t> на тему </a:t>
            </a:r>
            <a:r>
              <a:rPr lang="ru-RU" sz="1600" dirty="0" err="1">
                <a:solidFill>
                  <a:srgbClr val="182947"/>
                </a:solidFill>
                <a:latin typeface="Montserrat Light" panose="00000400000000000000" pitchFamily="2" charset="-52"/>
                <a:ea typeface="Proxima Nova"/>
                <a:cs typeface="Proxima Nova"/>
                <a:sym typeface="Proxima Nova"/>
              </a:rPr>
              <a:t>запобігання</a:t>
            </a:r>
            <a:r>
              <a:rPr lang="ru-RU" sz="1600" dirty="0">
                <a:solidFill>
                  <a:srgbClr val="182947"/>
                </a:solidFill>
                <a:latin typeface="Montserrat Light" panose="00000400000000000000" pitchFamily="2" charset="-52"/>
                <a:ea typeface="Proxima Nova"/>
                <a:cs typeface="Proxima Nova"/>
                <a:sym typeface="Proxima Nova"/>
              </a:rPr>
              <a:t> </a:t>
            </a:r>
            <a:r>
              <a:rPr lang="ru-RU" sz="1600" dirty="0" err="1">
                <a:solidFill>
                  <a:srgbClr val="182947"/>
                </a:solidFill>
                <a:latin typeface="Montserrat Light" panose="00000400000000000000" pitchFamily="2" charset="-52"/>
                <a:ea typeface="Proxima Nova"/>
                <a:cs typeface="Proxima Nova"/>
                <a:sym typeface="Proxima Nova"/>
              </a:rPr>
              <a:t>домашнього</a:t>
            </a:r>
            <a:r>
              <a:rPr lang="ru-RU" sz="1600" dirty="0">
                <a:solidFill>
                  <a:srgbClr val="182947"/>
                </a:solidFill>
                <a:latin typeface="Montserrat Light" panose="00000400000000000000" pitchFamily="2" charset="-52"/>
                <a:ea typeface="Proxima Nova"/>
                <a:cs typeface="Proxima Nova"/>
                <a:sym typeface="Proxima Nova"/>
              </a:rPr>
              <a:t> </a:t>
            </a:r>
            <a:r>
              <a:rPr lang="ru-RU" sz="1600" dirty="0" err="1" smtClean="0">
                <a:solidFill>
                  <a:srgbClr val="182947"/>
                </a:solidFill>
                <a:latin typeface="Montserrat Light" panose="00000400000000000000" pitchFamily="2" charset="-52"/>
                <a:ea typeface="Proxima Nova"/>
                <a:cs typeface="Proxima Nova"/>
                <a:sym typeface="Proxima Nova"/>
              </a:rPr>
              <a:t>насильства</a:t>
            </a:r>
            <a:endParaRPr lang="ru-RU" sz="1600" dirty="0">
              <a:solidFill>
                <a:srgbClr val="182947"/>
              </a:solidFill>
              <a:latin typeface="Montserrat Light" panose="00000400000000000000" pitchFamily="2" charset="-52"/>
              <a:ea typeface="Proxima Nova"/>
              <a:cs typeface="Proxima Nova"/>
              <a:sym typeface="Proxima Nova"/>
            </a:endParaRPr>
          </a:p>
        </p:txBody>
      </p:sp>
      <p:sp>
        <p:nvSpPr>
          <p:cNvPr id="35" name="Прямоугольник 34"/>
          <p:cNvSpPr/>
          <p:nvPr/>
        </p:nvSpPr>
        <p:spPr>
          <a:xfrm>
            <a:off x="6300556" y="3879531"/>
            <a:ext cx="5542220" cy="2791013"/>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6482419" y="3995224"/>
            <a:ext cx="5219348" cy="2031325"/>
          </a:xfrm>
          <a:prstGeom prst="rect">
            <a:avLst/>
          </a:prstGeom>
          <a:noFill/>
        </p:spPr>
        <p:txBody>
          <a:bodyPr wrap="square" rtlCol="0">
            <a:spAutoFit/>
          </a:bodyPr>
          <a:lstStyle/>
          <a:p>
            <a:r>
              <a:rPr lang="uk-UA" sz="1800" b="1" u="sng" dirty="0" smtClean="0">
                <a:solidFill>
                  <a:srgbClr val="182947"/>
                </a:solidFill>
                <a:latin typeface="Montserrat Light" panose="00000400000000000000" pitchFamily="2" charset="-52"/>
              </a:rPr>
              <a:t>Співпраця по напрямку із:</a:t>
            </a:r>
          </a:p>
          <a:p>
            <a:endParaRPr lang="uk-UA" sz="1800" b="1" u="sng" dirty="0" smtClean="0">
              <a:solidFill>
                <a:srgbClr val="182947"/>
              </a:solidFill>
              <a:latin typeface="Montserrat Light" panose="00000400000000000000" pitchFamily="2" charset="-52"/>
            </a:endParaRP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Службою у справах дітей та сім’ї</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Центри соціально-психологічної допомоги</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Із спеціалістами з Безоплатної вторинної правничої допомоги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75" name="Google Shape;175;p7"/>
          <p:cNvSpPr txBox="1"/>
          <p:nvPr/>
        </p:nvSpPr>
        <p:spPr>
          <a:xfrm>
            <a:off x="260271" y="579421"/>
            <a:ext cx="64419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76" name="Google Shape;176;p7"/>
          <p:cNvSpPr txBox="1"/>
          <p:nvPr/>
        </p:nvSpPr>
        <p:spPr>
          <a:xfrm>
            <a:off x="2204372" y="1782592"/>
            <a:ext cx="78499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охорони та захисту прав дітей</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177" name="Google Shape;177;p7"/>
          <p:cNvCxnSpPr/>
          <p:nvPr/>
        </p:nvCxnSpPr>
        <p:spPr>
          <a:xfrm flipV="1">
            <a:off x="2204371" y="2322542"/>
            <a:ext cx="7361659" cy="22917"/>
          </a:xfrm>
          <a:prstGeom prst="straightConnector1">
            <a:avLst/>
          </a:prstGeom>
          <a:noFill/>
          <a:ln w="38100" cap="flat" cmpd="sng">
            <a:solidFill>
              <a:schemeClr val="accent4"/>
            </a:solidFill>
            <a:prstDash val="solid"/>
            <a:miter lim="800000"/>
            <a:headEnd type="none" w="sm" len="sm"/>
            <a:tailEnd type="none" w="sm" len="sm"/>
          </a:ln>
        </p:spPr>
      </p:cxnSp>
      <p:pic>
        <p:nvPicPr>
          <p:cNvPr id="178" name="Google Shape;178;p7"/>
          <p:cNvPicPr preferRelativeResize="0"/>
          <p:nvPr/>
        </p:nvPicPr>
        <p:blipFill rotWithShape="1">
          <a:blip r:embed="rId4">
            <a:alphaModFix/>
          </a:blip>
          <a:srcRect/>
          <a:stretch/>
        </p:blipFill>
        <p:spPr>
          <a:xfrm>
            <a:off x="347467" y="2457432"/>
            <a:ext cx="919941" cy="963117"/>
          </a:xfrm>
          <a:prstGeom prst="rect">
            <a:avLst/>
          </a:prstGeom>
          <a:noFill/>
          <a:ln>
            <a:noFill/>
          </a:ln>
        </p:spPr>
      </p:pic>
      <p:sp>
        <p:nvSpPr>
          <p:cNvPr id="179" name="Google Shape;179;p7"/>
          <p:cNvSpPr txBox="1"/>
          <p:nvPr/>
        </p:nvSpPr>
        <p:spPr>
          <a:xfrm>
            <a:off x="1356619" y="2776949"/>
            <a:ext cx="42047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На обліку сімей</a:t>
            </a:r>
            <a:r>
              <a:rPr lang="uk-UA" sz="1800" dirty="0">
                <a:solidFill>
                  <a:srgbClr val="182947"/>
                </a:solidFill>
                <a:latin typeface="Montserrat Light" panose="00000400000000000000" pitchFamily="2" charset="-52"/>
                <a:ea typeface="Proxima Nova"/>
                <a:cs typeface="Proxima Nova"/>
                <a:sym typeface="Proxima Nova"/>
              </a:rPr>
              <a:t>, що опинилися</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у складних життєвих обставинах</a:t>
            </a:r>
            <a:endParaRPr sz="1800" dirty="0">
              <a:solidFill>
                <a:srgbClr val="182947"/>
              </a:solidFill>
              <a:latin typeface="Montserrat Light" panose="00000400000000000000" pitchFamily="2" charset="-52"/>
              <a:ea typeface="Proxima Nova"/>
              <a:cs typeface="Proxima Nova"/>
              <a:sym typeface="Proxima Nova"/>
            </a:endParaRPr>
          </a:p>
        </p:txBody>
      </p:sp>
      <p:sp>
        <p:nvSpPr>
          <p:cNvPr id="185" name="Google Shape;185;p7"/>
          <p:cNvSpPr txBox="1"/>
          <p:nvPr/>
        </p:nvSpPr>
        <p:spPr>
          <a:xfrm>
            <a:off x="359847" y="3291166"/>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3</a:t>
            </a:r>
            <a:endParaRPr sz="3200" dirty="0">
              <a:solidFill>
                <a:srgbClr val="182947"/>
              </a:solidFill>
              <a:latin typeface="Montserrat SemiBold" panose="00000700000000000000" pitchFamily="2" charset="-52"/>
              <a:ea typeface="Proxima Nova"/>
              <a:cs typeface="Proxima Nova"/>
              <a:sym typeface="Proxima Nova"/>
            </a:endParaRPr>
          </a:p>
        </p:txBody>
      </p:sp>
      <p:pic>
        <p:nvPicPr>
          <p:cNvPr id="2" name="Рисунок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7492" y="4120599"/>
            <a:ext cx="658391" cy="644169"/>
          </a:xfrm>
          <a:prstGeom prst="rect">
            <a:avLst/>
          </a:prstGeom>
        </p:spPr>
      </p:pic>
      <p:sp>
        <p:nvSpPr>
          <p:cNvPr id="30" name="Google Shape;185;p7"/>
          <p:cNvSpPr txBox="1"/>
          <p:nvPr/>
        </p:nvSpPr>
        <p:spPr>
          <a:xfrm>
            <a:off x="5964696" y="3290760"/>
            <a:ext cx="93743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14</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31" name="Google Shape;161;p6"/>
          <p:cNvSpPr txBox="1"/>
          <p:nvPr/>
        </p:nvSpPr>
        <p:spPr>
          <a:xfrm>
            <a:off x="6902134" y="2774259"/>
            <a:ext cx="378623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Кількість сімей які взято </a:t>
            </a:r>
            <a:r>
              <a:rPr lang="uk-UA" sz="1800" dirty="0">
                <a:solidFill>
                  <a:srgbClr val="182947"/>
                </a:solidFill>
                <a:latin typeface="Montserrat Light" panose="00000400000000000000" pitchFamily="2" charset="-52"/>
                <a:ea typeface="Proxima Nova"/>
                <a:cs typeface="Proxima Nova"/>
                <a:sym typeface="Proxima Nova"/>
              </a:rPr>
              <a:t>на </a:t>
            </a:r>
            <a:r>
              <a:rPr lang="uk-UA" sz="1800" dirty="0" smtClean="0">
                <a:solidFill>
                  <a:srgbClr val="182947"/>
                </a:solidFill>
                <a:latin typeface="Montserrat Light" panose="00000400000000000000" pitchFamily="2" charset="-52"/>
                <a:ea typeface="Proxima Nova"/>
                <a:cs typeface="Proxima Nova"/>
                <a:sym typeface="Proxima Nova"/>
              </a:rPr>
              <a:t>облік у 2025 році</a:t>
            </a:r>
            <a:endParaRPr sz="1800" dirty="0">
              <a:solidFill>
                <a:srgbClr val="182947"/>
              </a:solidFill>
              <a:latin typeface="Montserrat Light" panose="00000400000000000000" pitchFamily="2" charset="-52"/>
              <a:ea typeface="Proxima Nova"/>
              <a:cs typeface="Proxima Nova"/>
              <a:sym typeface="Proxima Nova"/>
            </a:endParaRPr>
          </a:p>
        </p:txBody>
      </p:sp>
      <p:pic>
        <p:nvPicPr>
          <p:cNvPr id="32" name="Google Shape;160;p6"/>
          <p:cNvPicPr preferRelativeResize="0"/>
          <p:nvPr/>
        </p:nvPicPr>
        <p:blipFill rotWithShape="1">
          <a:blip r:embed="rId6">
            <a:alphaModFix/>
          </a:blip>
          <a:srcRect/>
          <a:stretch/>
        </p:blipFill>
        <p:spPr>
          <a:xfrm>
            <a:off x="6103788" y="2644470"/>
            <a:ext cx="659254" cy="705246"/>
          </a:xfrm>
          <a:prstGeom prst="rect">
            <a:avLst/>
          </a:prstGeom>
          <a:noFill/>
          <a:ln>
            <a:noFill/>
          </a:ln>
        </p:spPr>
      </p:pic>
      <p:sp>
        <p:nvSpPr>
          <p:cNvPr id="33" name="Прямоугольник 32"/>
          <p:cNvSpPr/>
          <p:nvPr/>
        </p:nvSpPr>
        <p:spPr>
          <a:xfrm>
            <a:off x="570227" y="3975922"/>
            <a:ext cx="4963702" cy="2492972"/>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6129337" y="3975922"/>
            <a:ext cx="5534127" cy="2514635"/>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TextBox 34"/>
          <p:cNvSpPr txBox="1"/>
          <p:nvPr/>
        </p:nvSpPr>
        <p:spPr>
          <a:xfrm>
            <a:off x="6334210" y="4120599"/>
            <a:ext cx="4909809" cy="2031325"/>
          </a:xfrm>
          <a:prstGeom prst="rect">
            <a:avLst/>
          </a:prstGeom>
          <a:noFill/>
        </p:spPr>
        <p:txBody>
          <a:bodyPr wrap="square" rtlCol="0">
            <a:spAutoFit/>
          </a:bodyPr>
          <a:lstStyle/>
          <a:p>
            <a:r>
              <a:rPr lang="uk-UA" sz="1800" b="1" u="sng" dirty="0" smtClean="0">
                <a:solidFill>
                  <a:srgbClr val="182947"/>
                </a:solidFill>
                <a:latin typeface="Montserrat Light" panose="00000400000000000000" pitchFamily="2" charset="-52"/>
              </a:rPr>
              <a:t>Співпраця по напрямку із:</a:t>
            </a:r>
          </a:p>
          <a:p>
            <a:endParaRPr lang="uk-UA" sz="1800" b="1" u="sng" dirty="0" smtClean="0">
              <a:solidFill>
                <a:srgbClr val="182947"/>
              </a:solidFill>
              <a:latin typeface="Montserrat Light" panose="00000400000000000000" pitchFamily="2" charset="-52"/>
            </a:endParaRP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Службою у справах дітей та сім’ї</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Центром соціально-психологічної допомоги</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Ювенальними поліцейськими</a:t>
            </a:r>
          </a:p>
          <a:p>
            <a:pPr marL="285750" indent="-285750">
              <a:buFont typeface="Wingdings" panose="05000000000000000000" pitchFamily="2" charset="2"/>
              <a:buChar char="§"/>
            </a:pPr>
            <a:endParaRPr lang="uk-UA" sz="1800" b="1" dirty="0" smtClean="0">
              <a:solidFill>
                <a:srgbClr val="FF0000"/>
              </a:solidFill>
              <a:latin typeface="Montserrat Light" panose="00000400000000000000" pitchFamily="2" charset="-52"/>
            </a:endParaRPr>
          </a:p>
        </p:txBody>
      </p:sp>
      <p:sp>
        <p:nvSpPr>
          <p:cNvPr id="5" name="TextBox 4"/>
          <p:cNvSpPr txBox="1"/>
          <p:nvPr/>
        </p:nvSpPr>
        <p:spPr>
          <a:xfrm>
            <a:off x="1479179" y="4112218"/>
            <a:ext cx="3877985" cy="646331"/>
          </a:xfrm>
          <a:prstGeom prst="rect">
            <a:avLst/>
          </a:prstGeom>
          <a:noFill/>
        </p:spPr>
        <p:txBody>
          <a:bodyPr wrap="none" rtlCol="0">
            <a:spAutoFit/>
          </a:bodyPr>
          <a:lstStyle/>
          <a:p>
            <a:r>
              <a:rPr lang="uk-UA" sz="1800" b="1" u="sng" dirty="0" smtClean="0">
                <a:solidFill>
                  <a:srgbClr val="182947"/>
                </a:solidFill>
                <a:latin typeface="Montserrat Light" panose="00000400000000000000" pitchFamily="2" charset="-52"/>
              </a:rPr>
              <a:t>Застосували такі профілактичні</a:t>
            </a:r>
          </a:p>
          <a:p>
            <a:r>
              <a:rPr lang="uk-UA" sz="1800" b="1" u="sng" dirty="0" smtClean="0">
                <a:solidFill>
                  <a:srgbClr val="182947"/>
                </a:solidFill>
                <a:latin typeface="Montserrat Light" panose="00000400000000000000" pitchFamily="2" charset="-52"/>
              </a:rPr>
              <a:t>заходи:</a:t>
            </a:r>
            <a:endParaRPr lang="uk-UA" sz="1800" b="1" u="sng" dirty="0">
              <a:solidFill>
                <a:srgbClr val="182947"/>
              </a:solidFill>
              <a:latin typeface="Montserrat Light" panose="00000400000000000000" pitchFamily="2" charset="-52"/>
            </a:endParaRPr>
          </a:p>
        </p:txBody>
      </p:sp>
      <p:sp>
        <p:nvSpPr>
          <p:cNvPr id="36" name="TextBox 35"/>
          <p:cNvSpPr txBox="1"/>
          <p:nvPr/>
        </p:nvSpPr>
        <p:spPr>
          <a:xfrm>
            <a:off x="762055" y="4864789"/>
            <a:ext cx="4595110" cy="1477328"/>
          </a:xfrm>
          <a:prstGeom prst="rect">
            <a:avLst/>
          </a:prstGeom>
          <a:noFill/>
        </p:spPr>
        <p:txBody>
          <a:bodyPr wrap="square" rtlCol="0">
            <a:spAutoFit/>
          </a:bodyPr>
          <a:lstStyle/>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Візити</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Профілактичні бесіди</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Консультації з психологами</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Медичний огляд</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Обстеження побутових умов</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75" name="Google Shape;175;p7"/>
          <p:cNvSpPr txBox="1"/>
          <p:nvPr/>
        </p:nvSpPr>
        <p:spPr>
          <a:xfrm>
            <a:off x="225482" y="329945"/>
            <a:ext cx="644197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chemeClr val="lt1"/>
                </a:solidFill>
                <a:latin typeface="Montserrat SemiBold" panose="00000700000000000000" pitchFamily="2" charset="-52"/>
                <a:ea typeface="Proxima Nova"/>
                <a:cs typeface="Proxima Nova"/>
                <a:sym typeface="Proxima Nova"/>
              </a:rPr>
              <a:t>ПРОФІЛАКТИЧНО-РОЗ’ЯСНЮВАЛЬНА РОБОТА</a:t>
            </a:r>
            <a:endParaRPr sz="2800" dirty="0">
              <a:solidFill>
                <a:schemeClr val="lt1"/>
              </a:solidFill>
              <a:latin typeface="Montserrat SemiBold" panose="00000700000000000000" pitchFamily="2" charset="-52"/>
              <a:ea typeface="Proxima Nova"/>
              <a:cs typeface="Proxima Nova"/>
              <a:sym typeface="Proxima Nova"/>
            </a:endParaRPr>
          </a:p>
        </p:txBody>
      </p:sp>
      <p:cxnSp>
        <p:nvCxnSpPr>
          <p:cNvPr id="177" name="Google Shape;177;p7"/>
          <p:cNvCxnSpPr/>
          <p:nvPr/>
        </p:nvCxnSpPr>
        <p:spPr>
          <a:xfrm flipV="1">
            <a:off x="-11953" y="2378081"/>
            <a:ext cx="5260692" cy="13906"/>
          </a:xfrm>
          <a:prstGeom prst="straightConnector1">
            <a:avLst/>
          </a:prstGeom>
          <a:noFill/>
          <a:ln w="38100" cap="flat" cmpd="sng">
            <a:solidFill>
              <a:schemeClr val="accent4"/>
            </a:solidFill>
            <a:prstDash val="solid"/>
            <a:miter lim="800000"/>
            <a:headEnd type="none" w="sm" len="sm"/>
            <a:tailEnd type="none" w="sm" len="sm"/>
          </a:ln>
        </p:spPr>
      </p:cxnSp>
      <p:pic>
        <p:nvPicPr>
          <p:cNvPr id="180" name="Google Shape;180;p7"/>
          <p:cNvPicPr preferRelativeResize="0"/>
          <p:nvPr/>
        </p:nvPicPr>
        <p:blipFill rotWithShape="1">
          <a:blip r:embed="rId4">
            <a:alphaModFix/>
          </a:blip>
          <a:srcRect/>
          <a:stretch/>
        </p:blipFill>
        <p:spPr>
          <a:xfrm>
            <a:off x="133912" y="2424352"/>
            <a:ext cx="1192836" cy="1196420"/>
          </a:xfrm>
          <a:prstGeom prst="rect">
            <a:avLst/>
          </a:prstGeom>
          <a:noFill/>
          <a:ln>
            <a:noFill/>
          </a:ln>
        </p:spPr>
      </p:pic>
      <p:sp>
        <p:nvSpPr>
          <p:cNvPr id="181" name="Google Shape;181;p7"/>
          <p:cNvSpPr txBox="1"/>
          <p:nvPr/>
        </p:nvSpPr>
        <p:spPr>
          <a:xfrm>
            <a:off x="225482" y="1825972"/>
            <a:ext cx="548350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Medium" panose="00000600000000000000" pitchFamily="2" charset="-52"/>
                <a:ea typeface="Proxima Nova"/>
                <a:cs typeface="Proxima Nova"/>
                <a:sym typeface="Proxima Nova"/>
              </a:rPr>
              <a:t>у </a:t>
            </a:r>
            <a:r>
              <a:rPr lang="uk-UA" sz="2400" dirty="0">
                <a:solidFill>
                  <a:srgbClr val="182947"/>
                </a:solidFill>
                <a:latin typeface="Montserrat Medium" panose="00000600000000000000" pitchFamily="2" charset="-52"/>
                <a:ea typeface="Proxima Nova"/>
                <a:cs typeface="Proxima Nova"/>
                <a:sym typeface="Proxima Nova"/>
              </a:rPr>
              <a:t>навчальних закладах</a:t>
            </a:r>
            <a:endParaRPr sz="2400" dirty="0">
              <a:solidFill>
                <a:srgbClr val="182947"/>
              </a:solidFill>
              <a:latin typeface="Montserrat Medium" panose="00000600000000000000" pitchFamily="2" charset="-52"/>
              <a:ea typeface="Proxima Nova"/>
              <a:cs typeface="Proxima Nova"/>
              <a:sym typeface="Proxima Nova"/>
            </a:endParaRPr>
          </a:p>
        </p:txBody>
      </p:sp>
      <p:sp>
        <p:nvSpPr>
          <p:cNvPr id="188" name="Google Shape;188;p7"/>
          <p:cNvSpPr txBox="1"/>
          <p:nvPr/>
        </p:nvSpPr>
        <p:spPr>
          <a:xfrm>
            <a:off x="1182318" y="3950720"/>
            <a:ext cx="217746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Дошкільні НЗ</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189" name="Google Shape;189;p7"/>
          <p:cNvSpPr/>
          <p:nvPr/>
        </p:nvSpPr>
        <p:spPr>
          <a:xfrm>
            <a:off x="1168730" y="4856433"/>
            <a:ext cx="293563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Загальноосвітні НЗ</a:t>
            </a:r>
            <a:endParaRPr sz="1800" dirty="0">
              <a:solidFill>
                <a:srgbClr val="182947"/>
              </a:solidFill>
              <a:latin typeface="Montserrat SemiBold" panose="00000700000000000000" pitchFamily="2" charset="-52"/>
              <a:ea typeface="Proxima Nova"/>
              <a:cs typeface="Proxima Nova"/>
              <a:sym typeface="Proxima Nova"/>
            </a:endParaRPr>
          </a:p>
        </p:txBody>
      </p:sp>
      <p:pic>
        <p:nvPicPr>
          <p:cNvPr id="3" name="Рисунок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2101" y="3796186"/>
            <a:ext cx="658389" cy="658389"/>
          </a:xfrm>
          <a:prstGeom prst="rect">
            <a:avLst/>
          </a:prstGeom>
        </p:spPr>
      </p:pic>
      <p:sp>
        <p:nvSpPr>
          <p:cNvPr id="23" name="Google Shape;185;p7"/>
          <p:cNvSpPr txBox="1"/>
          <p:nvPr/>
        </p:nvSpPr>
        <p:spPr>
          <a:xfrm>
            <a:off x="4252703" y="3768562"/>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3</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5" name="Google Shape;185;p7"/>
          <p:cNvSpPr txBox="1"/>
          <p:nvPr/>
        </p:nvSpPr>
        <p:spPr>
          <a:xfrm>
            <a:off x="4252703" y="4750847"/>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14</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7" name="Google Shape;189;p7"/>
          <p:cNvSpPr/>
          <p:nvPr/>
        </p:nvSpPr>
        <p:spPr>
          <a:xfrm>
            <a:off x="1161078" y="5847149"/>
            <a:ext cx="97452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SemiBold" panose="00000700000000000000" pitchFamily="2" charset="-52"/>
                <a:ea typeface="Proxima Nova"/>
                <a:cs typeface="Proxima Nova"/>
                <a:sym typeface="Proxima Nova"/>
              </a:rPr>
              <a:t>Інше</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29" name="Google Shape;185;p7"/>
          <p:cNvSpPr txBox="1"/>
          <p:nvPr/>
        </p:nvSpPr>
        <p:spPr>
          <a:xfrm>
            <a:off x="4252703" y="5739426"/>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3</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4" name="Прямоугольник 3"/>
          <p:cNvSpPr/>
          <p:nvPr/>
        </p:nvSpPr>
        <p:spPr>
          <a:xfrm>
            <a:off x="6425998" y="2020185"/>
            <a:ext cx="5471836" cy="4550735"/>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0" name="Рисунок 2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1137" y="4718087"/>
            <a:ext cx="658389" cy="658389"/>
          </a:xfrm>
          <a:prstGeom prst="rect">
            <a:avLst/>
          </a:prstGeom>
        </p:spPr>
      </p:pic>
      <p:pic>
        <p:nvPicPr>
          <p:cNvPr id="31" name="Рисунок 3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2101" y="5680777"/>
            <a:ext cx="658389" cy="658389"/>
          </a:xfrm>
          <a:prstGeom prst="rect">
            <a:avLst/>
          </a:prstGeom>
        </p:spPr>
      </p:pic>
      <p:sp>
        <p:nvSpPr>
          <p:cNvPr id="47" name="TextBox 46"/>
          <p:cNvSpPr txBox="1"/>
          <p:nvPr/>
        </p:nvSpPr>
        <p:spPr>
          <a:xfrm>
            <a:off x="7742296" y="2102930"/>
            <a:ext cx="2839239" cy="369332"/>
          </a:xfrm>
          <a:prstGeom prst="rect">
            <a:avLst/>
          </a:prstGeom>
          <a:noFill/>
        </p:spPr>
        <p:txBody>
          <a:bodyPr wrap="none" rtlCol="0">
            <a:spAutoFit/>
          </a:bodyPr>
          <a:lstStyle/>
          <a:p>
            <a:r>
              <a:rPr lang="uk-UA" sz="1800" b="1" u="sng" dirty="0" smtClean="0">
                <a:solidFill>
                  <a:srgbClr val="182947"/>
                </a:solidFill>
                <a:latin typeface="Montserrat Light" panose="00000400000000000000" pitchFamily="2" charset="-52"/>
              </a:rPr>
              <a:t>Говорили на такі теми:</a:t>
            </a:r>
            <a:endParaRPr lang="uk-UA" sz="1800" b="1" u="sng" dirty="0">
              <a:solidFill>
                <a:srgbClr val="182947"/>
              </a:solidFill>
              <a:latin typeface="Montserrat Light" panose="00000400000000000000" pitchFamily="2" charset="-52"/>
            </a:endParaRPr>
          </a:p>
        </p:txBody>
      </p:sp>
      <p:sp>
        <p:nvSpPr>
          <p:cNvPr id="48" name="TextBox 47"/>
          <p:cNvSpPr txBox="1"/>
          <p:nvPr/>
        </p:nvSpPr>
        <p:spPr>
          <a:xfrm>
            <a:off x="6702255" y="2648052"/>
            <a:ext cx="5207531" cy="3693319"/>
          </a:xfrm>
          <a:prstGeom prst="rect">
            <a:avLst/>
          </a:prstGeom>
          <a:noFill/>
        </p:spPr>
        <p:txBody>
          <a:bodyPr wrap="square" rtlCol="0">
            <a:spAutoFit/>
          </a:bodyPr>
          <a:lstStyle/>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Безпека дорожнього руху</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Правила поводження на водоймищах</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Інтернет безпека</a:t>
            </a:r>
          </a:p>
          <a:p>
            <a:pPr marL="342900" indent="-342900">
              <a:buFont typeface="Wingdings" panose="05000000000000000000" pitchFamily="2" charset="2"/>
              <a:buChar char="§"/>
            </a:pPr>
            <a:r>
              <a:rPr lang="uk-UA" sz="1800" b="1" dirty="0" err="1" smtClean="0">
                <a:solidFill>
                  <a:srgbClr val="002060"/>
                </a:solidFill>
                <a:latin typeface="Montserrat Light" panose="00000400000000000000" pitchFamily="2" charset="-52"/>
              </a:rPr>
              <a:t>Булінг</a:t>
            </a:r>
            <a:endParaRPr lang="uk-UA" sz="1800" b="1" dirty="0" smtClean="0">
              <a:solidFill>
                <a:srgbClr val="002060"/>
              </a:solidFill>
              <a:latin typeface="Montserrat Light" panose="00000400000000000000" pitchFamily="2" charset="-52"/>
            </a:endParaRP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Попередження домашнього насильства</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Профілактика правопорушень у дитячому середовищі</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Правила поводження із мінно-вибуховими об’єктами</a:t>
            </a:r>
          </a:p>
          <a:p>
            <a:endParaRPr lang="uk-UA" sz="1800" b="1" dirty="0" smtClean="0">
              <a:solidFill>
                <a:srgbClr val="FF0000"/>
              </a:solidFill>
              <a:latin typeface="Montserrat Light" panose="00000400000000000000" pitchFamily="2" charset="-52"/>
            </a:endParaRPr>
          </a:p>
          <a:p>
            <a:pPr marL="342900" indent="-342900">
              <a:buFont typeface="Wingdings" panose="05000000000000000000" pitchFamily="2" charset="2"/>
              <a:buChar char="§"/>
            </a:pPr>
            <a:endParaRPr lang="uk-UA" sz="1800" b="1" dirty="0" smtClean="0">
              <a:solidFill>
                <a:srgbClr val="FF0000"/>
              </a:solidFill>
              <a:latin typeface="Montserrat Light" panose="00000400000000000000" pitchFamily="2" charset="-52"/>
            </a:endParaRPr>
          </a:p>
          <a:p>
            <a:pPr marL="342900" indent="-342900">
              <a:buFont typeface="Wingdings" panose="05000000000000000000" pitchFamily="2" charset="2"/>
              <a:buChar char="§"/>
            </a:pPr>
            <a:endParaRPr lang="uk-UA" sz="1800" b="1" dirty="0" smtClean="0">
              <a:solidFill>
                <a:srgbClr val="FF0000"/>
              </a:solidFill>
              <a:latin typeface="Montserrat Light" panose="00000400000000000000" pitchFamily="2" charset="-52"/>
            </a:endParaRPr>
          </a:p>
        </p:txBody>
      </p:sp>
    </p:spTree>
    <p:extLst>
      <p:ext uri="{BB962C8B-B14F-4D97-AF65-F5344CB8AC3E}">
        <p14:creationId xmlns:p14="http://schemas.microsoft.com/office/powerpoint/2010/main" xmlns="" val="181464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4" name="Прямоугольник 3"/>
          <p:cNvSpPr/>
          <p:nvPr/>
        </p:nvSpPr>
        <p:spPr>
          <a:xfrm>
            <a:off x="260271" y="2364315"/>
            <a:ext cx="5555737" cy="4120023"/>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32" name="Google Shape;177;p7"/>
          <p:cNvCxnSpPr/>
          <p:nvPr/>
        </p:nvCxnSpPr>
        <p:spPr>
          <a:xfrm flipV="1">
            <a:off x="6997985" y="2350409"/>
            <a:ext cx="5260692" cy="13906"/>
          </a:xfrm>
          <a:prstGeom prst="straightConnector1">
            <a:avLst/>
          </a:prstGeom>
          <a:noFill/>
          <a:ln w="38100" cap="flat" cmpd="sng">
            <a:solidFill>
              <a:schemeClr val="accent4"/>
            </a:solidFill>
            <a:prstDash val="solid"/>
            <a:miter lim="800000"/>
            <a:headEnd type="none" w="sm" len="sm"/>
            <a:tailEnd type="none" w="sm" len="sm"/>
          </a:ln>
        </p:spPr>
      </p:cxnSp>
      <p:sp>
        <p:nvSpPr>
          <p:cNvPr id="34" name="Google Shape;181;p7"/>
          <p:cNvSpPr txBox="1"/>
          <p:nvPr/>
        </p:nvSpPr>
        <p:spPr>
          <a:xfrm>
            <a:off x="6697738" y="1823463"/>
            <a:ext cx="5483504"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dirty="0" smtClean="0">
                <a:solidFill>
                  <a:srgbClr val="182947"/>
                </a:solidFill>
                <a:latin typeface="Montserrat Medium" panose="00000600000000000000" pitchFamily="2" charset="-52"/>
                <a:ea typeface="Proxima Nova"/>
                <a:cs typeface="Proxima Nova"/>
                <a:sym typeface="Proxima Nova"/>
              </a:rPr>
              <a:t>серед дорослого населення</a:t>
            </a:r>
            <a:endParaRPr sz="2400" dirty="0">
              <a:solidFill>
                <a:srgbClr val="182947"/>
              </a:solidFill>
              <a:latin typeface="Montserrat Medium" panose="00000600000000000000" pitchFamily="2" charset="-52"/>
              <a:ea typeface="Proxima Nova"/>
              <a:cs typeface="Proxima Nova"/>
              <a:sym typeface="Proxima Nova"/>
            </a:endParaRPr>
          </a:p>
        </p:txBody>
      </p:sp>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792298" y="2424009"/>
            <a:ext cx="1213255" cy="1213255"/>
          </a:xfrm>
          <a:prstGeom prst="rect">
            <a:avLst/>
          </a:prstGeom>
        </p:spPr>
      </p:pic>
      <p:pic>
        <p:nvPicPr>
          <p:cNvPr id="37" name="Рисунок 3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17163" y="3545450"/>
            <a:ext cx="658389" cy="658389"/>
          </a:xfrm>
          <a:prstGeom prst="rect">
            <a:avLst/>
          </a:prstGeom>
        </p:spPr>
      </p:pic>
      <p:pic>
        <p:nvPicPr>
          <p:cNvPr id="38" name="Рисунок 3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17164" y="4420483"/>
            <a:ext cx="658389" cy="658389"/>
          </a:xfrm>
          <a:prstGeom prst="rect">
            <a:avLst/>
          </a:prstGeom>
        </p:spPr>
      </p:pic>
      <p:pic>
        <p:nvPicPr>
          <p:cNvPr id="39" name="Рисунок 3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36890" y="5247484"/>
            <a:ext cx="658389" cy="658389"/>
          </a:xfrm>
          <a:prstGeom prst="rect">
            <a:avLst/>
          </a:prstGeom>
        </p:spPr>
      </p:pic>
      <p:sp>
        <p:nvSpPr>
          <p:cNvPr id="40" name="Google Shape;188;p7"/>
          <p:cNvSpPr txBox="1"/>
          <p:nvPr/>
        </p:nvSpPr>
        <p:spPr>
          <a:xfrm>
            <a:off x="7246626" y="3720912"/>
            <a:ext cx="319508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SemiBold" panose="00000700000000000000" pitchFamily="2" charset="-52"/>
                <a:ea typeface="Proxima Nova"/>
                <a:cs typeface="Proxima Nova"/>
                <a:sym typeface="Proxima Nova"/>
              </a:rPr>
              <a:t>Засідання виконкому</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41" name="Google Shape;188;p7"/>
          <p:cNvSpPr txBox="1"/>
          <p:nvPr/>
        </p:nvSpPr>
        <p:spPr>
          <a:xfrm>
            <a:off x="7277981" y="4586923"/>
            <a:ext cx="351431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У</a:t>
            </a:r>
            <a:r>
              <a:rPr lang="uk-UA" sz="1800" dirty="0" smtClean="0">
                <a:solidFill>
                  <a:srgbClr val="182947"/>
                </a:solidFill>
                <a:latin typeface="Montserrat SemiBold" panose="00000700000000000000" pitchFamily="2" charset="-52"/>
                <a:ea typeface="Proxima Nova"/>
                <a:cs typeface="Proxima Nova"/>
                <a:sym typeface="Proxima Nova"/>
              </a:rPr>
              <a:t> </a:t>
            </a:r>
            <a:r>
              <a:rPr lang="uk-UA" sz="1800" dirty="0" err="1" smtClean="0">
                <a:solidFill>
                  <a:srgbClr val="182947"/>
                </a:solidFill>
                <a:latin typeface="Montserrat SemiBold" panose="00000700000000000000" pitchFamily="2" charset="-52"/>
                <a:ea typeface="Proxima Nova"/>
                <a:cs typeface="Proxima Nova"/>
                <a:sym typeface="Proxima Nova"/>
              </a:rPr>
              <a:t>старостинських</a:t>
            </a:r>
            <a:r>
              <a:rPr lang="uk-UA" sz="1800" dirty="0" smtClean="0">
                <a:solidFill>
                  <a:srgbClr val="182947"/>
                </a:solidFill>
                <a:latin typeface="Montserrat SemiBold" panose="00000700000000000000" pitchFamily="2" charset="-52"/>
                <a:ea typeface="Proxima Nova"/>
                <a:cs typeface="Proxima Nova"/>
                <a:sym typeface="Proxima Nova"/>
              </a:rPr>
              <a:t> округах</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42" name="Google Shape;188;p7"/>
          <p:cNvSpPr txBox="1"/>
          <p:nvPr/>
        </p:nvSpPr>
        <p:spPr>
          <a:xfrm>
            <a:off x="7275553" y="5389502"/>
            <a:ext cx="366175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SemiBold" panose="00000700000000000000" pitchFamily="2" charset="-52"/>
                <a:ea typeface="Proxima Nova"/>
                <a:cs typeface="Proxima Nova"/>
                <a:sym typeface="Proxima Nova"/>
              </a:rPr>
              <a:t>Для трудових колективів</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44" name="Google Shape;185;p7"/>
          <p:cNvSpPr txBox="1"/>
          <p:nvPr/>
        </p:nvSpPr>
        <p:spPr>
          <a:xfrm>
            <a:off x="10939733" y="3630070"/>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45" name="Google Shape;185;p7"/>
          <p:cNvSpPr txBox="1"/>
          <p:nvPr/>
        </p:nvSpPr>
        <p:spPr>
          <a:xfrm>
            <a:off x="10954264" y="4457309"/>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46" name="Google Shape;185;p7"/>
          <p:cNvSpPr txBox="1"/>
          <p:nvPr/>
        </p:nvSpPr>
        <p:spPr>
          <a:xfrm>
            <a:off x="10937305" y="5281779"/>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47" name="Google Shape;175;p7"/>
          <p:cNvSpPr txBox="1"/>
          <p:nvPr/>
        </p:nvSpPr>
        <p:spPr>
          <a:xfrm>
            <a:off x="255759" y="296812"/>
            <a:ext cx="644197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chemeClr val="lt1"/>
                </a:solidFill>
                <a:latin typeface="Montserrat SemiBold" panose="00000700000000000000" pitchFamily="2" charset="-52"/>
                <a:ea typeface="Proxima Nova"/>
                <a:cs typeface="Proxima Nova"/>
                <a:sym typeface="Proxima Nova"/>
              </a:rPr>
              <a:t>ПРОФІЛАКТИЧНО-РОЗ’ЯСНЮВАЛЬНА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48" name="TextBox 47"/>
          <p:cNvSpPr txBox="1"/>
          <p:nvPr/>
        </p:nvSpPr>
        <p:spPr>
          <a:xfrm>
            <a:off x="434371" y="3004192"/>
            <a:ext cx="5207531" cy="2585323"/>
          </a:xfrm>
          <a:prstGeom prst="rect">
            <a:avLst/>
          </a:prstGeom>
          <a:noFill/>
        </p:spPr>
        <p:txBody>
          <a:bodyPr wrap="square" rtlCol="0">
            <a:spAutoFit/>
          </a:bodyPr>
          <a:lstStyle/>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Як не стати жертвою шахрайських дій</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Недопущення керування транспортом у нетверезому стані</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Профорієнтаційні бесіди </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Недопущення порушень громадського порядку</a:t>
            </a:r>
          </a:p>
          <a:p>
            <a:pPr marL="285750" indent="-285750">
              <a:buFont typeface="Wingdings" panose="05000000000000000000" pitchFamily="2" charset="2"/>
              <a:buChar char="§"/>
            </a:pPr>
            <a:endParaRPr lang="uk-UA" sz="1800" b="1" dirty="0">
              <a:solidFill>
                <a:srgbClr val="FF0000"/>
              </a:solidFill>
              <a:latin typeface="Montserrat Light" panose="00000400000000000000" pitchFamily="2" charset="-52"/>
            </a:endParaRPr>
          </a:p>
          <a:p>
            <a:pPr marL="342900" indent="-342900">
              <a:buFont typeface="Wingdings" panose="05000000000000000000" pitchFamily="2" charset="2"/>
              <a:buChar char="§"/>
            </a:pPr>
            <a:endParaRPr lang="uk-UA" sz="1800" b="1" dirty="0" smtClean="0">
              <a:solidFill>
                <a:srgbClr val="FF0000"/>
              </a:solidFill>
              <a:latin typeface="Montserrat Light" panose="00000400000000000000" pitchFamily="2" charset="-52"/>
            </a:endParaRPr>
          </a:p>
          <a:p>
            <a:pPr marL="342900" indent="-342900">
              <a:buFont typeface="Wingdings" panose="05000000000000000000" pitchFamily="2" charset="2"/>
              <a:buChar char="§"/>
            </a:pPr>
            <a:endParaRPr lang="uk-UA" sz="1800" b="1" dirty="0" smtClean="0">
              <a:solidFill>
                <a:srgbClr val="FF0000"/>
              </a:solidFill>
              <a:latin typeface="Montserrat Light" panose="00000400000000000000" pitchFamily="2" charset="-52"/>
            </a:endParaRPr>
          </a:p>
        </p:txBody>
      </p:sp>
      <p:sp>
        <p:nvSpPr>
          <p:cNvPr id="49" name="TextBox 48"/>
          <p:cNvSpPr txBox="1"/>
          <p:nvPr/>
        </p:nvSpPr>
        <p:spPr>
          <a:xfrm>
            <a:off x="1618516" y="2499588"/>
            <a:ext cx="2839239" cy="369332"/>
          </a:xfrm>
          <a:prstGeom prst="rect">
            <a:avLst/>
          </a:prstGeom>
          <a:noFill/>
        </p:spPr>
        <p:txBody>
          <a:bodyPr wrap="none" rtlCol="0">
            <a:spAutoFit/>
          </a:bodyPr>
          <a:lstStyle/>
          <a:p>
            <a:r>
              <a:rPr lang="uk-UA" sz="1800" b="1" u="sng" dirty="0" smtClean="0">
                <a:solidFill>
                  <a:srgbClr val="182947"/>
                </a:solidFill>
                <a:latin typeface="Montserrat Light" panose="00000400000000000000" pitchFamily="2" charset="-52"/>
              </a:rPr>
              <a:t>Говорили на такі теми:</a:t>
            </a:r>
            <a:endParaRPr lang="uk-UA" sz="1800" b="1" u="sng" dirty="0">
              <a:solidFill>
                <a:srgbClr val="182947"/>
              </a:solidFill>
              <a:latin typeface="Montserrat Light" panose="00000400000000000000" pitchFamily="2" charset="-52"/>
            </a:endParaRPr>
          </a:p>
        </p:txBody>
      </p:sp>
      <p:pic>
        <p:nvPicPr>
          <p:cNvPr id="50" name="Рисунок 4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36890" y="6050421"/>
            <a:ext cx="658389" cy="658389"/>
          </a:xfrm>
          <a:prstGeom prst="rect">
            <a:avLst/>
          </a:prstGeom>
        </p:spPr>
      </p:pic>
      <p:sp>
        <p:nvSpPr>
          <p:cNvPr id="51" name="Google Shape;188;p7"/>
          <p:cNvSpPr txBox="1"/>
          <p:nvPr/>
        </p:nvSpPr>
        <p:spPr>
          <a:xfrm>
            <a:off x="7295279" y="6177611"/>
            <a:ext cx="366175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SemiBold" panose="00000700000000000000" pitchFamily="2" charset="-52"/>
                <a:ea typeface="Proxima Nova"/>
                <a:cs typeface="Proxima Nova"/>
                <a:sym typeface="Proxima Nova"/>
              </a:rPr>
              <a:t>У центрах зайнятості</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52" name="Google Shape;185;p7"/>
          <p:cNvSpPr txBox="1"/>
          <p:nvPr/>
        </p:nvSpPr>
        <p:spPr>
          <a:xfrm>
            <a:off x="10936759" y="6050421"/>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Tree>
    <p:extLst>
      <p:ext uri="{BB962C8B-B14F-4D97-AF65-F5344CB8AC3E}">
        <p14:creationId xmlns:p14="http://schemas.microsoft.com/office/powerpoint/2010/main" xmlns="" val="1260786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906</Words>
  <Application>Microsoft Office PowerPoint</Application>
  <PresentationFormat>Произвольный</PresentationFormat>
  <Paragraphs>280</Paragraphs>
  <Slides>25</Slides>
  <Notes>25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Calibri</vt:lpstr>
      <vt:lpstr>Montserrat SemiBold</vt:lpstr>
      <vt:lpstr>Montserrat Medium</vt:lpstr>
      <vt:lpstr>Proxima Nova</vt:lpstr>
      <vt:lpstr>Montserrat Light</vt:lpstr>
      <vt:lpstr>Microsoft JhengHei</vt:lpstr>
      <vt:lpstr>Wingdings</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TCPO</dc:creator>
  <cp:lastModifiedBy>user</cp:lastModifiedBy>
  <cp:revision>106</cp:revision>
  <dcterms:created xsi:type="dcterms:W3CDTF">2020-12-03T09:33:15Z</dcterms:created>
  <dcterms:modified xsi:type="dcterms:W3CDTF">2025-07-02T09:23:18Z</dcterms:modified>
</cp:coreProperties>
</file>